
<file path=[Content_Types].xml><?xml version="1.0" encoding="utf-8"?>
<Types xmlns="http://schemas.openxmlformats.org/package/2006/content-types">
  <Default Extension="mpg" ContentType="video/mpeg"/>
  <Default Extension="png" ContentType="image/png"/>
  <Default Extension="jpeg" ContentType="image/jpeg"/>
  <Default Extension="rels" ContentType="application/vnd.openxmlformats-package.relationships+xml"/>
  <Default Extension="xml" ContentType="application/xml"/>
  <Default Extension="avi" ContentType="video/avi"/>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5" r:id="rId2"/>
    <p:sldId id="340" r:id="rId3"/>
    <p:sldId id="341" r:id="rId4"/>
    <p:sldId id="342" r:id="rId5"/>
    <p:sldId id="343" r:id="rId6"/>
    <p:sldId id="344" r:id="rId7"/>
    <p:sldId id="345" r:id="rId8"/>
    <p:sldId id="346" r:id="rId9"/>
    <p:sldId id="347" r:id="rId10"/>
    <p:sldId id="314" r:id="rId11"/>
    <p:sldId id="315" r:id="rId12"/>
    <p:sldId id="316" r:id="rId13"/>
    <p:sldId id="351" r:id="rId14"/>
    <p:sldId id="348" r:id="rId15"/>
    <p:sldId id="349" r:id="rId16"/>
    <p:sldId id="350" r:id="rId17"/>
    <p:sldId id="352" r:id="rId18"/>
    <p:sldId id="355" r:id="rId19"/>
    <p:sldId id="353" r:id="rId20"/>
    <p:sldId id="354" r:id="rId21"/>
    <p:sldId id="356"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66FF33"/>
    <a:srgbClr val="0099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62" autoAdjust="0"/>
    <p:restoredTop sz="94660"/>
  </p:normalViewPr>
  <p:slideViewPr>
    <p:cSldViewPr>
      <p:cViewPr varScale="1">
        <p:scale>
          <a:sx n="103" d="100"/>
          <a:sy n="103" d="100"/>
        </p:scale>
        <p:origin x="-22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64A30C8-3EB9-46EA-AF82-C0595545B1F7}" type="slidenum">
              <a:rPr lang="en-US"/>
              <a:pPr/>
              <a:t>‹#›</a:t>
            </a:fld>
            <a:endParaRPr lang="en-US"/>
          </a:p>
        </p:txBody>
      </p:sp>
    </p:spTree>
    <p:extLst>
      <p:ext uri="{BB962C8B-B14F-4D97-AF65-F5344CB8AC3E}">
        <p14:creationId xmlns:p14="http://schemas.microsoft.com/office/powerpoint/2010/main" val="14511754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F41C95-E881-45DD-A50D-F30DA6EFDD8B}" type="slidenum">
              <a:rPr lang="en-US"/>
              <a:pPr/>
              <a:t>1</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6B5FD8-EA41-4DB8-8ECB-0D31B3B37089}" type="slidenum">
              <a:rPr lang="en-US"/>
              <a:pPr/>
              <a:t>11</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D4D2A2-1020-46C2-95C8-FA789B965B08}" type="slidenum">
              <a:rPr lang="en-US"/>
              <a:pPr/>
              <a:t>12</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48179F-2F45-4BF3-BDFD-69CBA493206C}" type="slidenum">
              <a:rPr lang="en-US"/>
              <a:pPr/>
              <a:t>13</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38EF0B-9680-47DC-8806-D0D5E22D2F33}" type="slidenum">
              <a:rPr lang="en-US"/>
              <a:pPr/>
              <a:t>14</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6B393A-D077-478E-B054-365E66776736}" type="slidenum">
              <a:rPr lang="en-US"/>
              <a:pPr/>
              <a:t>15</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D31BC0C-4548-4904-AE85-CB09638018BA}" type="slidenum">
              <a:rPr lang="en-US"/>
              <a:pPr/>
              <a:t>16</a:t>
            </a:fld>
            <a:endParaRPr lang="en-US"/>
          </a:p>
        </p:txBody>
      </p:sp>
      <p:sp>
        <p:nvSpPr>
          <p:cNvPr id="122882" name="Rectangle 6"/>
          <p:cNvSpPr txBox="1">
            <a:spLocks noGrp="1" noChangeArrowheads="1"/>
          </p:cNvSpPr>
          <p:nvPr/>
        </p:nvSpPr>
        <p:spPr bwMode="auto">
          <a:xfrm>
            <a:off x="3881438" y="8686800"/>
            <a:ext cx="297497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09575">
              <a:tabLst>
                <a:tab pos="649288" algn="l"/>
                <a:tab pos="1298575" algn="l"/>
                <a:tab pos="1949450" algn="l"/>
                <a:tab pos="2598738" algn="l"/>
              </a:tabLst>
              <a:defRPr>
                <a:solidFill>
                  <a:schemeClr val="tx1"/>
                </a:solidFill>
                <a:latin typeface="Arial" charset="0"/>
              </a:defRPr>
            </a:lvl1pPr>
            <a:lvl2pPr marL="666750" indent="-257175" defTabSz="409575">
              <a:tabLst>
                <a:tab pos="649288" algn="l"/>
                <a:tab pos="1298575" algn="l"/>
                <a:tab pos="1949450" algn="l"/>
                <a:tab pos="2598738" algn="l"/>
              </a:tabLst>
              <a:defRPr>
                <a:solidFill>
                  <a:schemeClr val="tx1"/>
                </a:solidFill>
                <a:latin typeface="Arial" charset="0"/>
              </a:defRPr>
            </a:lvl2pPr>
            <a:lvl3pPr marL="1025525" indent="-204788" defTabSz="409575">
              <a:tabLst>
                <a:tab pos="649288" algn="l"/>
                <a:tab pos="1298575" algn="l"/>
                <a:tab pos="1949450" algn="l"/>
                <a:tab pos="2598738" algn="l"/>
              </a:tabLst>
              <a:defRPr>
                <a:solidFill>
                  <a:schemeClr val="tx1"/>
                </a:solidFill>
                <a:latin typeface="Arial" charset="0"/>
              </a:defRPr>
            </a:lvl3pPr>
            <a:lvl4pPr marL="1436688" indent="-206375" defTabSz="409575">
              <a:tabLst>
                <a:tab pos="649288" algn="l"/>
                <a:tab pos="1298575" algn="l"/>
                <a:tab pos="1949450" algn="l"/>
                <a:tab pos="2598738" algn="l"/>
              </a:tabLst>
              <a:defRPr>
                <a:solidFill>
                  <a:schemeClr val="tx1"/>
                </a:solidFill>
                <a:latin typeface="Arial" charset="0"/>
              </a:defRPr>
            </a:lvl4pPr>
            <a:lvl5pPr marL="1846263" indent="-204788" defTabSz="409575">
              <a:tabLst>
                <a:tab pos="649288" algn="l"/>
                <a:tab pos="1298575" algn="l"/>
                <a:tab pos="1949450" algn="l"/>
                <a:tab pos="2598738" algn="l"/>
              </a:tabLst>
              <a:defRPr>
                <a:solidFill>
                  <a:schemeClr val="tx1"/>
                </a:solidFill>
                <a:latin typeface="Arial" charset="0"/>
              </a:defRPr>
            </a:lvl5pPr>
            <a:lvl6pPr marL="2303463" indent="-204788" defTabSz="409575" fontAlgn="base">
              <a:spcBef>
                <a:spcPct val="0"/>
              </a:spcBef>
              <a:spcAft>
                <a:spcPct val="0"/>
              </a:spcAft>
              <a:tabLst>
                <a:tab pos="649288" algn="l"/>
                <a:tab pos="1298575" algn="l"/>
                <a:tab pos="1949450" algn="l"/>
                <a:tab pos="2598738" algn="l"/>
              </a:tabLst>
              <a:defRPr>
                <a:solidFill>
                  <a:schemeClr val="tx1"/>
                </a:solidFill>
                <a:latin typeface="Arial" charset="0"/>
              </a:defRPr>
            </a:lvl6pPr>
            <a:lvl7pPr marL="2760663" indent="-204788" defTabSz="409575" fontAlgn="base">
              <a:spcBef>
                <a:spcPct val="0"/>
              </a:spcBef>
              <a:spcAft>
                <a:spcPct val="0"/>
              </a:spcAft>
              <a:tabLst>
                <a:tab pos="649288" algn="l"/>
                <a:tab pos="1298575" algn="l"/>
                <a:tab pos="1949450" algn="l"/>
                <a:tab pos="2598738" algn="l"/>
              </a:tabLst>
              <a:defRPr>
                <a:solidFill>
                  <a:schemeClr val="tx1"/>
                </a:solidFill>
                <a:latin typeface="Arial" charset="0"/>
              </a:defRPr>
            </a:lvl7pPr>
            <a:lvl8pPr marL="3217863" indent="-204788" defTabSz="409575" fontAlgn="base">
              <a:spcBef>
                <a:spcPct val="0"/>
              </a:spcBef>
              <a:spcAft>
                <a:spcPct val="0"/>
              </a:spcAft>
              <a:tabLst>
                <a:tab pos="649288" algn="l"/>
                <a:tab pos="1298575" algn="l"/>
                <a:tab pos="1949450" algn="l"/>
                <a:tab pos="2598738" algn="l"/>
              </a:tabLst>
              <a:defRPr>
                <a:solidFill>
                  <a:schemeClr val="tx1"/>
                </a:solidFill>
                <a:latin typeface="Arial" charset="0"/>
              </a:defRPr>
            </a:lvl8pPr>
            <a:lvl9pPr marL="3675063" indent="-204788" defTabSz="409575" fontAlgn="base">
              <a:spcBef>
                <a:spcPct val="0"/>
              </a:spcBef>
              <a:spcAft>
                <a:spcPct val="0"/>
              </a:spcAft>
              <a:tabLst>
                <a:tab pos="649288" algn="l"/>
                <a:tab pos="1298575" algn="l"/>
                <a:tab pos="1949450" algn="l"/>
                <a:tab pos="2598738" algn="l"/>
              </a:tabLst>
              <a:defRPr>
                <a:solidFill>
                  <a:schemeClr val="tx1"/>
                </a:solidFill>
                <a:latin typeface="Arial" charset="0"/>
              </a:defRPr>
            </a:lvl9pPr>
          </a:lstStyle>
          <a:p>
            <a:pPr algn="r" hangingPunct="0">
              <a:lnSpc>
                <a:spcPct val="93000"/>
              </a:lnSpc>
              <a:buClr>
                <a:srgbClr val="000000"/>
              </a:buClr>
              <a:buSzPct val="45000"/>
              <a:buFont typeface="Wingdings" pitchFamily="2" charset="2"/>
              <a:buNone/>
            </a:pPr>
            <a:fld id="{32BE3C92-27F7-4DE2-AAE8-495FCF9FBE5C}" type="slidenum">
              <a:rPr lang="en-GB" sz="1300">
                <a:solidFill>
                  <a:srgbClr val="000000"/>
                </a:solidFill>
                <a:latin typeface="Times New Roman" charset="0"/>
              </a:rPr>
              <a:pPr algn="r" hangingPunct="0">
                <a:lnSpc>
                  <a:spcPct val="93000"/>
                </a:lnSpc>
                <a:buClr>
                  <a:srgbClr val="000000"/>
                </a:buClr>
                <a:buSzPct val="45000"/>
                <a:buFont typeface="Wingdings" pitchFamily="2" charset="2"/>
                <a:buNone/>
              </a:pPr>
              <a:t>16</a:t>
            </a:fld>
            <a:endParaRPr lang="en-GB" sz="1300">
              <a:solidFill>
                <a:srgbClr val="000000"/>
              </a:solidFill>
              <a:latin typeface="Times New Roman" charset="0"/>
            </a:endParaRPr>
          </a:p>
        </p:txBody>
      </p:sp>
      <p:sp>
        <p:nvSpPr>
          <p:cNvPr id="122883" name="Rectangle 1"/>
          <p:cNvSpPr>
            <a:spLocks noGrp="1" noRot="1" noChangeAspect="1" noChangeArrowheads="1" noTextEdit="1"/>
          </p:cNvSpPr>
          <p:nvPr>
            <p:ph type="sldImg"/>
          </p:nvPr>
        </p:nvSpPr>
        <p:spPr>
          <a:xfrm>
            <a:off x="1143000" y="693738"/>
            <a:ext cx="4572000" cy="3429000"/>
          </a:xfrm>
          <a:ln/>
        </p:spPr>
      </p:sp>
      <p:sp>
        <p:nvSpPr>
          <p:cNvPr id="122884" name="Rectangle 2"/>
          <p:cNvSpPr>
            <a:spLocks noGrp="1" noChangeArrowheads="1"/>
          </p:cNvSpPr>
          <p:nvPr>
            <p:ph type="body" idx="1"/>
          </p:nvPr>
        </p:nvSpPr>
        <p:spPr>
          <a:xfrm>
            <a:off x="684213" y="4341813"/>
            <a:ext cx="5487987" cy="4032250"/>
          </a:xfrm>
          <a:noFill/>
        </p:spPr>
        <p:txBody>
          <a:bodyPr wrap="none" lIns="0" tIns="0" rIns="0" bIns="0" anchor="ct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D945FF-29EE-421D-A141-63B81225ACCE}" type="slidenum">
              <a:rPr lang="en-US"/>
              <a:pPr/>
              <a:t>2</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D95BF3-A2AB-4333-93CD-A7980E62E1F7}" type="slidenum">
              <a:rPr lang="en-US"/>
              <a:pPr/>
              <a:t>3</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33B21-5F99-4E63-9369-46B02959FFD0}" type="slidenum">
              <a:rPr lang="en-US"/>
              <a:pPr/>
              <a:t>4</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17ED47-8698-4958-9EAF-A8F661330810}" type="slidenum">
              <a:rPr lang="en-US"/>
              <a:pPr/>
              <a:t>6</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47F337-C928-49AD-A855-E55E7AD6103C}" type="slidenum">
              <a:rPr lang="fr-FR"/>
              <a:pPr/>
              <a:t>7</a:t>
            </a:fld>
            <a:endParaRPr lang="fr-F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97B19B-0889-4542-9C40-568326B8E88B}" type="slidenum">
              <a:rPr lang="fr-FR"/>
              <a:pPr/>
              <a:t>8</a:t>
            </a:fld>
            <a:endParaRPr lang="fr-F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17ED47-8698-4958-9EAF-A8F661330810}" type="slidenum">
              <a:rPr lang="en-US"/>
              <a:pPr/>
              <a:t>9</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7C27EF-7C8A-48F4-8DD5-303601A1AB11}" type="slidenum">
              <a:rPr lang="en-US"/>
              <a:pPr/>
              <a:t>10</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en-US"/>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114132EE-E737-4864-AE0A-49B8B6068D49}" type="slidenum">
              <a:rPr lang="en-US"/>
              <a:pPr/>
              <a:t>‹#›</a:t>
            </a:fld>
            <a:endParaRPr lang="en-US"/>
          </a:p>
        </p:txBody>
      </p:sp>
    </p:spTree>
    <p:extLst>
      <p:ext uri="{BB962C8B-B14F-4D97-AF65-F5344CB8AC3E}">
        <p14:creationId xmlns:p14="http://schemas.microsoft.com/office/powerpoint/2010/main" val="3744833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A69AAE0E-E0E0-4811-8A85-9CAD198E30DF}" type="slidenum">
              <a:rPr lang="en-US"/>
              <a:pPr/>
              <a:t>‹#›</a:t>
            </a:fld>
            <a:endParaRPr lang="en-US"/>
          </a:p>
        </p:txBody>
      </p:sp>
    </p:spTree>
    <p:extLst>
      <p:ext uri="{BB962C8B-B14F-4D97-AF65-F5344CB8AC3E}">
        <p14:creationId xmlns:p14="http://schemas.microsoft.com/office/powerpoint/2010/main" val="423629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070BC22E-6A12-4114-9D70-EB81686E94B2}" type="slidenum">
              <a:rPr lang="en-US"/>
              <a:pPr/>
              <a:t>‹#›</a:t>
            </a:fld>
            <a:endParaRPr lang="en-US"/>
          </a:p>
        </p:txBody>
      </p:sp>
    </p:spTree>
    <p:extLst>
      <p:ext uri="{BB962C8B-B14F-4D97-AF65-F5344CB8AC3E}">
        <p14:creationId xmlns:p14="http://schemas.microsoft.com/office/powerpoint/2010/main" val="2700503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CA3E5D4B-AF7F-42CD-A287-B91BD0E716CF}" type="slidenum">
              <a:rPr lang="en-US"/>
              <a:pPr/>
              <a:t>‹#›</a:t>
            </a:fld>
            <a:endParaRPr lang="en-US"/>
          </a:p>
        </p:txBody>
      </p:sp>
    </p:spTree>
    <p:extLst>
      <p:ext uri="{BB962C8B-B14F-4D97-AF65-F5344CB8AC3E}">
        <p14:creationId xmlns:p14="http://schemas.microsoft.com/office/powerpoint/2010/main" val="224464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endParaRPr lang="en-US"/>
          </a:p>
        </p:txBody>
      </p:sp>
      <p:sp>
        <p:nvSpPr>
          <p:cNvPr id="5" name="Espace réservé du pied de page 4"/>
          <p:cNvSpPr>
            <a:spLocks noGrp="1"/>
          </p:cNvSpPr>
          <p:nvPr>
            <p:ph type="ftr" sz="quarter" idx="11"/>
          </p:nvPr>
        </p:nvSpPr>
        <p:spPr/>
        <p:txBody>
          <a:bodyPr/>
          <a:lstStyle>
            <a:lvl1pPr>
              <a:defRPr/>
            </a:lvl1pPr>
          </a:lstStyle>
          <a:p>
            <a:endParaRPr lang="en-US"/>
          </a:p>
        </p:txBody>
      </p:sp>
      <p:sp>
        <p:nvSpPr>
          <p:cNvPr id="6" name="Espace réservé du numéro de diapositive 5"/>
          <p:cNvSpPr>
            <a:spLocks noGrp="1"/>
          </p:cNvSpPr>
          <p:nvPr>
            <p:ph type="sldNum" sz="quarter" idx="12"/>
          </p:nvPr>
        </p:nvSpPr>
        <p:spPr/>
        <p:txBody>
          <a:bodyPr/>
          <a:lstStyle>
            <a:lvl1pPr>
              <a:defRPr/>
            </a:lvl1pPr>
          </a:lstStyle>
          <a:p>
            <a:fld id="{F2620FE7-9482-4808-B9B9-A3777B28E7B5}" type="slidenum">
              <a:rPr lang="en-US"/>
              <a:pPr/>
              <a:t>‹#›</a:t>
            </a:fld>
            <a:endParaRPr lang="en-US"/>
          </a:p>
        </p:txBody>
      </p:sp>
    </p:spTree>
    <p:extLst>
      <p:ext uri="{BB962C8B-B14F-4D97-AF65-F5344CB8AC3E}">
        <p14:creationId xmlns:p14="http://schemas.microsoft.com/office/powerpoint/2010/main" val="4049818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a:lvl1pPr>
          </a:lstStyle>
          <a:p>
            <a:fld id="{EF8F0F6D-7A89-4E53-9767-41CD4F0273A5}" type="slidenum">
              <a:rPr lang="en-US"/>
              <a:pPr/>
              <a:t>‹#›</a:t>
            </a:fld>
            <a:endParaRPr lang="en-US"/>
          </a:p>
        </p:txBody>
      </p:sp>
    </p:spTree>
    <p:extLst>
      <p:ext uri="{BB962C8B-B14F-4D97-AF65-F5344CB8AC3E}">
        <p14:creationId xmlns:p14="http://schemas.microsoft.com/office/powerpoint/2010/main" val="1841476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lvl1pPr>
              <a:defRPr/>
            </a:lvl1pPr>
          </a:lstStyle>
          <a:p>
            <a:endParaRPr lang="en-US"/>
          </a:p>
        </p:txBody>
      </p:sp>
      <p:sp>
        <p:nvSpPr>
          <p:cNvPr id="8" name="Espace réservé du pied de page 7"/>
          <p:cNvSpPr>
            <a:spLocks noGrp="1"/>
          </p:cNvSpPr>
          <p:nvPr>
            <p:ph type="ftr" sz="quarter" idx="11"/>
          </p:nvPr>
        </p:nvSpPr>
        <p:spPr/>
        <p:txBody>
          <a:bodyPr/>
          <a:lstStyle>
            <a:lvl1pPr>
              <a:defRPr/>
            </a:lvl1pPr>
          </a:lstStyle>
          <a:p>
            <a:endParaRPr lang="en-US"/>
          </a:p>
        </p:txBody>
      </p:sp>
      <p:sp>
        <p:nvSpPr>
          <p:cNvPr id="9" name="Espace réservé du numéro de diapositive 8"/>
          <p:cNvSpPr>
            <a:spLocks noGrp="1"/>
          </p:cNvSpPr>
          <p:nvPr>
            <p:ph type="sldNum" sz="quarter" idx="12"/>
          </p:nvPr>
        </p:nvSpPr>
        <p:spPr/>
        <p:txBody>
          <a:bodyPr/>
          <a:lstStyle>
            <a:lvl1pPr>
              <a:defRPr/>
            </a:lvl1pPr>
          </a:lstStyle>
          <a:p>
            <a:fld id="{67C2FCBA-5EFB-4DC1-9A95-1125E4942B7E}" type="slidenum">
              <a:rPr lang="en-US"/>
              <a:pPr/>
              <a:t>‹#›</a:t>
            </a:fld>
            <a:endParaRPr lang="en-US"/>
          </a:p>
        </p:txBody>
      </p:sp>
    </p:spTree>
    <p:extLst>
      <p:ext uri="{BB962C8B-B14F-4D97-AF65-F5344CB8AC3E}">
        <p14:creationId xmlns:p14="http://schemas.microsoft.com/office/powerpoint/2010/main" val="2974896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lvl1pPr>
              <a:defRPr/>
            </a:lvl1pPr>
          </a:lstStyle>
          <a:p>
            <a:endParaRPr lang="en-US"/>
          </a:p>
        </p:txBody>
      </p:sp>
      <p:sp>
        <p:nvSpPr>
          <p:cNvPr id="4" name="Espace réservé du pied de page 3"/>
          <p:cNvSpPr>
            <a:spLocks noGrp="1"/>
          </p:cNvSpPr>
          <p:nvPr>
            <p:ph type="ftr" sz="quarter" idx="11"/>
          </p:nvPr>
        </p:nvSpPr>
        <p:spPr/>
        <p:txBody>
          <a:bodyPr/>
          <a:lstStyle>
            <a:lvl1pPr>
              <a:defRPr/>
            </a:lvl1pPr>
          </a:lstStyle>
          <a:p>
            <a:endParaRPr lang="en-US"/>
          </a:p>
        </p:txBody>
      </p:sp>
      <p:sp>
        <p:nvSpPr>
          <p:cNvPr id="5" name="Espace réservé du numéro de diapositive 4"/>
          <p:cNvSpPr>
            <a:spLocks noGrp="1"/>
          </p:cNvSpPr>
          <p:nvPr>
            <p:ph type="sldNum" sz="quarter" idx="12"/>
          </p:nvPr>
        </p:nvSpPr>
        <p:spPr/>
        <p:txBody>
          <a:bodyPr/>
          <a:lstStyle>
            <a:lvl1pPr>
              <a:defRPr/>
            </a:lvl1pPr>
          </a:lstStyle>
          <a:p>
            <a:fld id="{8F2646D0-106E-4BD8-8C52-2BFFB6D03AFA}" type="slidenum">
              <a:rPr lang="en-US"/>
              <a:pPr/>
              <a:t>‹#›</a:t>
            </a:fld>
            <a:endParaRPr lang="en-US"/>
          </a:p>
        </p:txBody>
      </p:sp>
    </p:spTree>
    <p:extLst>
      <p:ext uri="{BB962C8B-B14F-4D97-AF65-F5344CB8AC3E}">
        <p14:creationId xmlns:p14="http://schemas.microsoft.com/office/powerpoint/2010/main" val="3087655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en-US"/>
          </a:p>
        </p:txBody>
      </p:sp>
      <p:sp>
        <p:nvSpPr>
          <p:cNvPr id="3" name="Espace réservé du pied de page 2"/>
          <p:cNvSpPr>
            <a:spLocks noGrp="1"/>
          </p:cNvSpPr>
          <p:nvPr>
            <p:ph type="ftr" sz="quarter" idx="11"/>
          </p:nvPr>
        </p:nvSpPr>
        <p:spPr/>
        <p:txBody>
          <a:bodyPr/>
          <a:lstStyle>
            <a:lvl1pPr>
              <a:defRPr/>
            </a:lvl1pPr>
          </a:lstStyle>
          <a:p>
            <a:endParaRPr lang="en-US"/>
          </a:p>
        </p:txBody>
      </p:sp>
      <p:sp>
        <p:nvSpPr>
          <p:cNvPr id="4" name="Espace réservé du numéro de diapositive 3"/>
          <p:cNvSpPr>
            <a:spLocks noGrp="1"/>
          </p:cNvSpPr>
          <p:nvPr>
            <p:ph type="sldNum" sz="quarter" idx="12"/>
          </p:nvPr>
        </p:nvSpPr>
        <p:spPr/>
        <p:txBody>
          <a:bodyPr/>
          <a:lstStyle>
            <a:lvl1pPr>
              <a:defRPr/>
            </a:lvl1pPr>
          </a:lstStyle>
          <a:p>
            <a:fld id="{A53F70AC-ABAB-4EEB-9B30-199031877B59}" type="slidenum">
              <a:rPr lang="en-US"/>
              <a:pPr/>
              <a:t>‹#›</a:t>
            </a:fld>
            <a:endParaRPr lang="en-US"/>
          </a:p>
        </p:txBody>
      </p:sp>
    </p:spTree>
    <p:extLst>
      <p:ext uri="{BB962C8B-B14F-4D97-AF65-F5344CB8AC3E}">
        <p14:creationId xmlns:p14="http://schemas.microsoft.com/office/powerpoint/2010/main" val="217324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a:lvl1pPr>
          </a:lstStyle>
          <a:p>
            <a:fld id="{06DFE4DC-C9C8-4837-9851-218E6627DDE7}" type="slidenum">
              <a:rPr lang="en-US"/>
              <a:pPr/>
              <a:t>‹#›</a:t>
            </a:fld>
            <a:endParaRPr lang="en-US"/>
          </a:p>
        </p:txBody>
      </p:sp>
    </p:spTree>
    <p:extLst>
      <p:ext uri="{BB962C8B-B14F-4D97-AF65-F5344CB8AC3E}">
        <p14:creationId xmlns:p14="http://schemas.microsoft.com/office/powerpoint/2010/main" val="279846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a:lvl1pPr>
          </a:lstStyle>
          <a:p>
            <a:endParaRPr lang="en-US"/>
          </a:p>
        </p:txBody>
      </p:sp>
      <p:sp>
        <p:nvSpPr>
          <p:cNvPr id="6" name="Espace réservé du pied de page 5"/>
          <p:cNvSpPr>
            <a:spLocks noGrp="1"/>
          </p:cNvSpPr>
          <p:nvPr>
            <p:ph type="ftr" sz="quarter" idx="11"/>
          </p:nvPr>
        </p:nvSpPr>
        <p:spPr/>
        <p:txBody>
          <a:bodyPr/>
          <a:lstStyle>
            <a:lvl1pPr>
              <a:defRPr/>
            </a:lvl1pPr>
          </a:lstStyle>
          <a:p>
            <a:endParaRPr lang="en-US"/>
          </a:p>
        </p:txBody>
      </p:sp>
      <p:sp>
        <p:nvSpPr>
          <p:cNvPr id="7" name="Espace réservé du numéro de diapositive 6"/>
          <p:cNvSpPr>
            <a:spLocks noGrp="1"/>
          </p:cNvSpPr>
          <p:nvPr>
            <p:ph type="sldNum" sz="quarter" idx="12"/>
          </p:nvPr>
        </p:nvSpPr>
        <p:spPr/>
        <p:txBody>
          <a:bodyPr/>
          <a:lstStyle>
            <a:lvl1pPr>
              <a:defRPr/>
            </a:lvl1pPr>
          </a:lstStyle>
          <a:p>
            <a:fld id="{CB247E9C-7727-45F8-8FF6-627B2EBE16F6}" type="slidenum">
              <a:rPr lang="en-US"/>
              <a:pPr/>
              <a:t>‹#›</a:t>
            </a:fld>
            <a:endParaRPr lang="en-US"/>
          </a:p>
        </p:txBody>
      </p:sp>
    </p:spTree>
    <p:extLst>
      <p:ext uri="{BB962C8B-B14F-4D97-AF65-F5344CB8AC3E}">
        <p14:creationId xmlns:p14="http://schemas.microsoft.com/office/powerpoint/2010/main" val="3776286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8462F6A-3128-4F82-A2B1-F584629A893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hyperlink" Target="http://www.msss.com/mars/pictures/usgs_color_mosaics/usgs-color.html"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Sim1a_cp.AVI" TargetMode="Externa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Sim1a_cp.AVI" TargetMode="Externa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1" name="Picture 7" descr="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0" y="2349500"/>
            <a:ext cx="3473450" cy="3473450"/>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planet mar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32100"/>
            <a:ext cx="6156325" cy="4025900"/>
          </a:xfrm>
          <a:prstGeom prst="rect">
            <a:avLst/>
          </a:prstGeom>
          <a:noFill/>
          <a:extLst>
            <a:ext uri="{909E8E84-426E-40DD-AFC4-6F175D3DCCD1}">
              <a14:hiddenFill xmlns:a14="http://schemas.microsoft.com/office/drawing/2010/main">
                <a:solidFill>
                  <a:srgbClr val="FFFFFF"/>
                </a:solidFill>
              </a14:hiddenFill>
            </a:ext>
          </a:extLst>
        </p:spPr>
      </p:pic>
      <p:sp>
        <p:nvSpPr>
          <p:cNvPr id="31749" name="Text Box 5"/>
          <p:cNvSpPr txBox="1">
            <a:spLocks noChangeArrowheads="1"/>
          </p:cNvSpPr>
          <p:nvPr/>
        </p:nvSpPr>
        <p:spPr bwMode="auto">
          <a:xfrm>
            <a:off x="0" y="0"/>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4000" dirty="0" smtClean="0">
                <a:solidFill>
                  <a:srgbClr val="FFFF00"/>
                </a:solidFill>
              </a:rPr>
              <a:t>The Grand </a:t>
            </a:r>
            <a:r>
              <a:rPr lang="fr-FR" sz="4000" dirty="0" err="1" smtClean="0">
                <a:solidFill>
                  <a:srgbClr val="FFFF00"/>
                </a:solidFill>
              </a:rPr>
              <a:t>Tack</a:t>
            </a:r>
            <a:r>
              <a:rPr lang="fr-FR" sz="4000" dirty="0" smtClean="0">
                <a:solidFill>
                  <a:srgbClr val="FFFF00"/>
                </a:solidFill>
              </a:rPr>
              <a:t> Model</a:t>
            </a:r>
            <a:endParaRPr lang="en-US" sz="4000" b="1" dirty="0">
              <a:solidFill>
                <a:srgbClr val="FFFF00"/>
              </a:solidFill>
            </a:endParaRPr>
          </a:p>
        </p:txBody>
      </p:sp>
      <p:sp>
        <p:nvSpPr>
          <p:cNvPr id="31750" name="Text Box 6"/>
          <p:cNvSpPr txBox="1">
            <a:spLocks noChangeArrowheads="1"/>
          </p:cNvSpPr>
          <p:nvPr/>
        </p:nvSpPr>
        <p:spPr bwMode="auto">
          <a:xfrm>
            <a:off x="323528" y="4807287"/>
            <a:ext cx="8713787" cy="1615827"/>
          </a:xfrm>
          <a:prstGeom prst="rect">
            <a:avLst/>
          </a:prstGeom>
          <a:solidFill>
            <a:schemeClr val="bg2">
              <a:alpha val="56000"/>
            </a:schemeClr>
          </a:solidFill>
          <a:ln>
            <a:noFill/>
          </a:ln>
          <a:effectLst/>
        </p:spPr>
        <p:txBody>
          <a:bodyPr>
            <a:spAutoFit/>
          </a:bodyPr>
          <a:lstStyle/>
          <a:p>
            <a:pPr>
              <a:spcBef>
                <a:spcPct val="50000"/>
              </a:spcBef>
            </a:pPr>
            <a:r>
              <a:rPr lang="en-US" b="1" dirty="0">
                <a:solidFill>
                  <a:srgbClr val="66FF33"/>
                </a:solidFill>
              </a:rPr>
              <a:t>A. </a:t>
            </a:r>
            <a:r>
              <a:rPr lang="en-US" b="1" dirty="0" err="1">
                <a:solidFill>
                  <a:srgbClr val="66FF33"/>
                </a:solidFill>
              </a:rPr>
              <a:t>Morbidelli</a:t>
            </a:r>
            <a:r>
              <a:rPr lang="en-US" b="1" dirty="0">
                <a:solidFill>
                  <a:schemeClr val="bg1"/>
                </a:solidFill>
              </a:rPr>
              <a:t> – K. Walsh (</a:t>
            </a:r>
            <a:r>
              <a:rPr lang="en-US" b="1" dirty="0" err="1">
                <a:solidFill>
                  <a:schemeClr val="bg1"/>
                </a:solidFill>
              </a:rPr>
              <a:t>Observatoire</a:t>
            </a:r>
            <a:r>
              <a:rPr lang="en-US" b="1" dirty="0">
                <a:solidFill>
                  <a:schemeClr val="bg1"/>
                </a:solidFill>
              </a:rPr>
              <a:t> de la Cote d’Azur, Nice, France)</a:t>
            </a:r>
          </a:p>
          <a:p>
            <a:pPr>
              <a:spcBef>
                <a:spcPct val="50000"/>
              </a:spcBef>
            </a:pPr>
            <a:r>
              <a:rPr lang="en-US" b="1" dirty="0">
                <a:solidFill>
                  <a:schemeClr val="bg1"/>
                </a:solidFill>
              </a:rPr>
              <a:t>S. Raymond (</a:t>
            </a:r>
            <a:r>
              <a:rPr lang="en-US" b="1" dirty="0" err="1">
                <a:solidFill>
                  <a:schemeClr val="bg1"/>
                </a:solidFill>
              </a:rPr>
              <a:t>Observatoire</a:t>
            </a:r>
            <a:r>
              <a:rPr lang="en-US" b="1" dirty="0">
                <a:solidFill>
                  <a:schemeClr val="bg1"/>
                </a:solidFill>
              </a:rPr>
              <a:t> de Bordeaux, </a:t>
            </a:r>
            <a:r>
              <a:rPr lang="en-US" b="1" dirty="0" err="1">
                <a:solidFill>
                  <a:schemeClr val="bg1"/>
                </a:solidFill>
              </a:rPr>
              <a:t>Floirac</a:t>
            </a:r>
            <a:r>
              <a:rPr lang="en-US" b="1" dirty="0">
                <a:solidFill>
                  <a:schemeClr val="bg1"/>
                </a:solidFill>
              </a:rPr>
              <a:t>, France)</a:t>
            </a:r>
          </a:p>
          <a:p>
            <a:pPr>
              <a:spcBef>
                <a:spcPct val="50000"/>
              </a:spcBef>
            </a:pPr>
            <a:r>
              <a:rPr lang="en-US" b="1" dirty="0">
                <a:solidFill>
                  <a:schemeClr val="bg1"/>
                </a:solidFill>
              </a:rPr>
              <a:t>D. O’Brien (PSI, Tucson, </a:t>
            </a:r>
            <a:r>
              <a:rPr lang="en-US" b="1" dirty="0" err="1">
                <a:solidFill>
                  <a:schemeClr val="bg1"/>
                </a:solidFill>
              </a:rPr>
              <a:t>Az</a:t>
            </a:r>
            <a:r>
              <a:rPr lang="en-US" b="1" dirty="0">
                <a:solidFill>
                  <a:schemeClr val="bg1"/>
                </a:solidFill>
              </a:rPr>
              <a:t>, USA)</a:t>
            </a:r>
          </a:p>
          <a:p>
            <a:pPr marL="342900" indent="-342900">
              <a:spcBef>
                <a:spcPct val="50000"/>
              </a:spcBef>
              <a:buAutoNum type="alphaUcPeriod"/>
            </a:pPr>
            <a:r>
              <a:rPr lang="en-US" b="1" dirty="0" err="1" smtClean="0">
                <a:solidFill>
                  <a:schemeClr val="bg1"/>
                </a:solidFill>
              </a:rPr>
              <a:t>Mandell</a:t>
            </a:r>
            <a:r>
              <a:rPr lang="en-US" b="1" dirty="0" smtClean="0">
                <a:solidFill>
                  <a:schemeClr val="bg1"/>
                </a:solidFill>
              </a:rPr>
              <a:t> </a:t>
            </a:r>
            <a:r>
              <a:rPr lang="en-US" b="1" dirty="0">
                <a:solidFill>
                  <a:schemeClr val="bg1"/>
                </a:solidFill>
              </a:rPr>
              <a:t>(Goddard SFC, Greenbelt, </a:t>
            </a:r>
            <a:r>
              <a:rPr lang="en-US" b="1" dirty="0" err="1">
                <a:solidFill>
                  <a:schemeClr val="bg1"/>
                </a:solidFill>
              </a:rPr>
              <a:t>Md</a:t>
            </a:r>
            <a:r>
              <a:rPr lang="en-US" b="1" dirty="0">
                <a:solidFill>
                  <a:schemeClr val="bg1"/>
                </a:solidFill>
              </a:rPr>
              <a:t>, USA</a:t>
            </a:r>
            <a:r>
              <a:rPr lang="en-US" b="1" dirty="0" smtClean="0">
                <a:solidFill>
                  <a:schemeClr val="bg1"/>
                </a:solidFill>
              </a:rPr>
              <a: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TPaei_A(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
        <p:nvSpPr>
          <p:cNvPr id="3" name="ZoneTexte 2"/>
          <p:cNvSpPr txBox="1"/>
          <p:nvPr/>
        </p:nvSpPr>
        <p:spPr>
          <a:xfrm>
            <a:off x="0" y="0"/>
            <a:ext cx="3995936" cy="369332"/>
          </a:xfrm>
          <a:prstGeom prst="rect">
            <a:avLst/>
          </a:prstGeom>
          <a:noFill/>
        </p:spPr>
        <p:txBody>
          <a:bodyPr wrap="square" rtlCol="0">
            <a:spAutoFit/>
          </a:bodyPr>
          <a:lstStyle/>
          <a:p>
            <a:r>
              <a:rPr lang="fr-FR" b="1" dirty="0" smtClean="0"/>
              <a:t>Walsh et al., 2011</a:t>
            </a:r>
            <a:endParaRPr lang="fr-FR" b="1" dirty="0"/>
          </a:p>
        </p:txBody>
      </p:sp>
    </p:spTree>
    <p:extLst>
      <p:ext uri="{BB962C8B-B14F-4D97-AF65-F5344CB8AC3E}">
        <p14:creationId xmlns:p14="http://schemas.microsoft.com/office/powerpoint/2010/main" val="3681336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TPaei_A_c(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
        <p:nvSpPr>
          <p:cNvPr id="3" name="ZoneTexte 2"/>
          <p:cNvSpPr txBox="1"/>
          <p:nvPr/>
        </p:nvSpPr>
        <p:spPr>
          <a:xfrm>
            <a:off x="0" y="0"/>
            <a:ext cx="3995936" cy="369332"/>
          </a:xfrm>
          <a:prstGeom prst="rect">
            <a:avLst/>
          </a:prstGeom>
          <a:noFill/>
        </p:spPr>
        <p:txBody>
          <a:bodyPr wrap="square" rtlCol="0">
            <a:spAutoFit/>
          </a:bodyPr>
          <a:lstStyle/>
          <a:p>
            <a:r>
              <a:rPr lang="fr-FR" b="1" dirty="0" smtClean="0"/>
              <a:t>Walsh et al., 2011</a:t>
            </a:r>
            <a:endParaRPr lang="fr-FR" b="1" dirty="0"/>
          </a:p>
        </p:txBody>
      </p:sp>
    </p:spTree>
    <p:extLst>
      <p:ext uri="{BB962C8B-B14F-4D97-AF65-F5344CB8AC3E}">
        <p14:creationId xmlns:p14="http://schemas.microsoft.com/office/powerpoint/2010/main" val="51369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420" name="Picture 4" descr="MassSemi100cl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836613"/>
            <a:ext cx="5467350" cy="5467350"/>
          </a:xfrm>
          <a:prstGeom prst="rect">
            <a:avLst/>
          </a:prstGeom>
          <a:noFill/>
          <a:extLst>
            <a:ext uri="{909E8E84-426E-40DD-AFC4-6F175D3DCCD1}">
              <a14:hiddenFill xmlns:a14="http://schemas.microsoft.com/office/drawing/2010/main">
                <a:solidFill>
                  <a:srgbClr val="FFFFFF"/>
                </a:solidFill>
              </a14:hiddenFill>
            </a:ext>
          </a:extLst>
        </p:spPr>
      </p:pic>
      <p:sp>
        <p:nvSpPr>
          <p:cNvPr id="60421" name="Text Box 5"/>
          <p:cNvSpPr txBox="1">
            <a:spLocks noChangeArrowheads="1"/>
          </p:cNvSpPr>
          <p:nvPr/>
        </p:nvSpPr>
        <p:spPr bwMode="auto">
          <a:xfrm>
            <a:off x="0" y="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dirty="0">
                <a:solidFill>
                  <a:srgbClr val="FF0000"/>
                </a:solidFill>
              </a:rPr>
              <a:t>As in Hansen (2009), the statistical mass distribution of the synthetic planets produced in our simulations reproduces the observed distribution very well. </a:t>
            </a:r>
          </a:p>
        </p:txBody>
      </p:sp>
    </p:spTree>
    <p:extLst>
      <p:ext uri="{BB962C8B-B14F-4D97-AF65-F5344CB8AC3E}">
        <p14:creationId xmlns:p14="http://schemas.microsoft.com/office/powerpoint/2010/main" val="2810708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1908012" y="0"/>
            <a:ext cx="52562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dirty="0" smtClean="0">
                <a:solidFill>
                  <a:srgbClr val="FF0000"/>
                </a:solidFill>
              </a:rPr>
              <a:t>final </a:t>
            </a:r>
            <a:r>
              <a:rPr lang="en-US" sz="3200" b="1" dirty="0">
                <a:solidFill>
                  <a:srgbClr val="FF0000"/>
                </a:solidFill>
              </a:rPr>
              <a:t>orbital architecture</a:t>
            </a:r>
          </a:p>
        </p:txBody>
      </p:sp>
      <p:pic>
        <p:nvPicPr>
          <p:cNvPr id="101379" name="Picture 3" descr="Hansen-F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268413"/>
            <a:ext cx="5273675" cy="5589587"/>
          </a:xfrm>
          <a:prstGeom prst="rect">
            <a:avLst/>
          </a:prstGeom>
          <a:noFill/>
          <a:extLst>
            <a:ext uri="{909E8E84-426E-40DD-AFC4-6F175D3DCCD1}">
              <a14:hiddenFill xmlns:a14="http://schemas.microsoft.com/office/drawing/2010/main">
                <a:solidFill>
                  <a:srgbClr val="FFFFFF"/>
                </a:solidFill>
              </a14:hiddenFill>
            </a:ext>
          </a:extLst>
        </p:spPr>
      </p:pic>
      <p:sp>
        <p:nvSpPr>
          <p:cNvPr id="101380" name="Text Box 4"/>
          <p:cNvSpPr txBox="1">
            <a:spLocks noChangeArrowheads="1"/>
          </p:cNvSpPr>
          <p:nvPr/>
        </p:nvSpPr>
        <p:spPr bwMode="auto">
          <a:xfrm>
            <a:off x="7308850" y="6165850"/>
            <a:ext cx="183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Hansen, 2009</a:t>
            </a:r>
          </a:p>
        </p:txBody>
      </p:sp>
    </p:spTree>
    <p:extLst>
      <p:ext uri="{BB962C8B-B14F-4D97-AF65-F5344CB8AC3E}">
        <p14:creationId xmlns:p14="http://schemas.microsoft.com/office/powerpoint/2010/main" val="41610317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7522" name="Picture 2" descr="Detail2-ScenA_fi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50838"/>
            <a:ext cx="8748712" cy="7232651"/>
          </a:xfrm>
          <a:prstGeom prst="rect">
            <a:avLst/>
          </a:prstGeom>
          <a:noFill/>
          <a:extLst>
            <a:ext uri="{909E8E84-426E-40DD-AFC4-6F175D3DCCD1}">
              <a14:hiddenFill xmlns:a14="http://schemas.microsoft.com/office/drawing/2010/main">
                <a:solidFill>
                  <a:srgbClr val="FFFFFF"/>
                </a:solidFill>
              </a14:hiddenFill>
            </a:ext>
          </a:extLst>
        </p:spPr>
      </p:pic>
      <p:sp>
        <p:nvSpPr>
          <p:cNvPr id="107523" name="Rectangle 3"/>
          <p:cNvSpPr>
            <a:spLocks noChangeArrowheads="1"/>
          </p:cNvSpPr>
          <p:nvPr/>
        </p:nvSpPr>
        <p:spPr bwMode="auto">
          <a:xfrm>
            <a:off x="0" y="-353166"/>
            <a:ext cx="9144000" cy="2232173"/>
          </a:xfrm>
          <a:prstGeom prst="rect">
            <a:avLst/>
          </a:prstGeom>
          <a:solidFill>
            <a:schemeClr val="bg1"/>
          </a:solidFill>
          <a:ln w="9525">
            <a:noFill/>
            <a:miter lim="800000"/>
            <a:headEnd/>
            <a:tailEnd/>
          </a:ln>
          <a:effectLst/>
          <a:extLst/>
        </p:spPr>
        <p:txBody>
          <a:bodyPr wrap="none" anchor="ctr"/>
          <a:lstStyle/>
          <a:p>
            <a:endParaRPr lang="en-US"/>
          </a:p>
        </p:txBody>
      </p:sp>
      <p:sp>
        <p:nvSpPr>
          <p:cNvPr id="107524" name="Text Box 4"/>
          <p:cNvSpPr txBox="1">
            <a:spLocks noChangeArrowheads="1"/>
          </p:cNvSpPr>
          <p:nvPr/>
        </p:nvSpPr>
        <p:spPr bwMode="auto">
          <a:xfrm>
            <a:off x="1908175" y="0"/>
            <a:ext cx="5256213" cy="584775"/>
          </a:xfrm>
          <a:prstGeom prst="rect">
            <a:avLst/>
          </a:prstGeom>
          <a:solidFill>
            <a:schemeClr val="bg1"/>
          </a:solidFill>
          <a:ln>
            <a:noFill/>
          </a:ln>
          <a:effectLst/>
          <a:extLst/>
        </p:spPr>
        <p:txBody>
          <a:bodyPr>
            <a:spAutoFit/>
          </a:bodyPr>
          <a:lstStyle/>
          <a:p>
            <a:pPr algn="ctr">
              <a:spcBef>
                <a:spcPct val="50000"/>
              </a:spcBef>
            </a:pPr>
            <a:r>
              <a:rPr lang="en-US" sz="3200" b="1" dirty="0" smtClean="0">
                <a:solidFill>
                  <a:srgbClr val="FF0000"/>
                </a:solidFill>
              </a:rPr>
              <a:t>water </a:t>
            </a:r>
            <a:r>
              <a:rPr lang="en-US" sz="3200" b="1" dirty="0">
                <a:solidFill>
                  <a:srgbClr val="FF0000"/>
                </a:solidFill>
              </a:rPr>
              <a:t>delivery        </a:t>
            </a:r>
            <a:endParaRPr lang="en-US" sz="2000" b="1" dirty="0">
              <a:solidFill>
                <a:srgbClr val="FF0000"/>
              </a:solidFill>
            </a:endParaRPr>
          </a:p>
        </p:txBody>
      </p:sp>
    </p:spTree>
    <p:extLst>
      <p:ext uri="{BB962C8B-B14F-4D97-AF65-F5344CB8AC3E}">
        <p14:creationId xmlns:p14="http://schemas.microsoft.com/office/powerpoint/2010/main" val="37314304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3" name="Rectangle 3"/>
          <p:cNvSpPr>
            <a:spLocks noChangeArrowheads="1"/>
          </p:cNvSpPr>
          <p:nvPr/>
        </p:nvSpPr>
        <p:spPr bwMode="auto">
          <a:xfrm>
            <a:off x="0" y="-387350"/>
            <a:ext cx="9144000" cy="2257425"/>
          </a:xfrm>
          <a:prstGeom prst="rect">
            <a:avLst/>
          </a:prstGeom>
          <a:solidFill>
            <a:schemeClr val="bg1"/>
          </a:solidFill>
          <a:ln w="9525">
            <a:noFill/>
            <a:miter lim="800000"/>
            <a:headEnd/>
            <a:tailEnd/>
          </a:ln>
          <a:effectLst/>
          <a:extLst/>
        </p:spPr>
        <p:txBody>
          <a:bodyPr wrap="none" anchor="ctr"/>
          <a:lstStyle/>
          <a:p>
            <a:endParaRPr lang="en-US"/>
          </a:p>
        </p:txBody>
      </p:sp>
      <p:sp>
        <p:nvSpPr>
          <p:cNvPr id="117764" name="Text Box 4"/>
          <p:cNvSpPr txBox="1">
            <a:spLocks noChangeArrowheads="1"/>
          </p:cNvSpPr>
          <p:nvPr/>
        </p:nvSpPr>
        <p:spPr bwMode="auto">
          <a:xfrm>
            <a:off x="1908175" y="0"/>
            <a:ext cx="5256213" cy="584775"/>
          </a:xfrm>
          <a:prstGeom prst="rect">
            <a:avLst/>
          </a:prstGeom>
          <a:solidFill>
            <a:schemeClr val="bg1"/>
          </a:solidFill>
          <a:ln>
            <a:noFill/>
          </a:ln>
          <a:effectLst/>
          <a:extLst/>
        </p:spPr>
        <p:txBody>
          <a:bodyPr>
            <a:spAutoFit/>
          </a:bodyPr>
          <a:lstStyle/>
          <a:p>
            <a:pPr algn="ctr">
              <a:spcBef>
                <a:spcPct val="50000"/>
              </a:spcBef>
            </a:pPr>
            <a:r>
              <a:rPr lang="en-US" sz="3200" b="1" dirty="0" smtClean="0">
                <a:solidFill>
                  <a:srgbClr val="FF0000"/>
                </a:solidFill>
              </a:rPr>
              <a:t>water </a:t>
            </a:r>
            <a:r>
              <a:rPr lang="en-US" sz="3200" b="1" dirty="0">
                <a:solidFill>
                  <a:srgbClr val="FF0000"/>
                </a:solidFill>
              </a:rPr>
              <a:t>delivery         </a:t>
            </a:r>
            <a:endParaRPr lang="en-US" sz="2000" b="1" dirty="0">
              <a:solidFill>
                <a:srgbClr val="FF0000"/>
              </a:solidFill>
            </a:endParaRPr>
          </a:p>
        </p:txBody>
      </p:sp>
      <p:pic>
        <p:nvPicPr>
          <p:cNvPr id="2" name="obrien_movie3.wmv.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0600" y="1638300"/>
            <a:ext cx="7162800" cy="3581400"/>
          </a:xfrm>
          <a:prstGeom prst="rect">
            <a:avLst/>
          </a:prstGeom>
        </p:spPr>
      </p:pic>
    </p:spTree>
    <p:extLst>
      <p:ext uri="{BB962C8B-B14F-4D97-AF65-F5344CB8AC3E}">
        <p14:creationId xmlns:p14="http://schemas.microsoft.com/office/powerpoint/2010/main" val="2732185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ChangeArrowheads="1"/>
          </p:cNvSpPr>
          <p:nvPr>
            <p:ph type="title" idx="4294967295"/>
          </p:nvPr>
        </p:nvSpPr>
        <p:spPr>
          <a:xfrm>
            <a:off x="457200" y="323850"/>
            <a:ext cx="8231188" cy="1047750"/>
          </a:xfrm>
        </p:spPr>
        <p:txBody>
          <a:bodyPr lIns="0" tIns="0" rIns="0" bIns="0"/>
          <a:lstStyle/>
          <a:p>
            <a:pPr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solidFill>
                  <a:srgbClr val="FFFF00"/>
                </a:solidFill>
              </a:rPr>
              <a:t>Water delivery</a:t>
            </a:r>
          </a:p>
        </p:txBody>
      </p:sp>
      <p:sp>
        <p:nvSpPr>
          <p:cNvPr id="121859" name="Rectangle 2"/>
          <p:cNvSpPr>
            <a:spLocks noGrp="1" noChangeArrowheads="1"/>
          </p:cNvSpPr>
          <p:nvPr>
            <p:ph type="body" idx="4294967295"/>
          </p:nvPr>
        </p:nvSpPr>
        <p:spPr>
          <a:xfrm>
            <a:off x="395288" y="1268413"/>
            <a:ext cx="8231187" cy="2873375"/>
          </a:xfrm>
        </p:spPr>
        <p:txBody>
          <a:bodyPr lIns="0" tIns="0" rIns="0" bIns="0"/>
          <a:lstStyle/>
          <a:p>
            <a:pPr marL="431800" indent="-323850"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solidFill>
                  <a:schemeClr val="bg1"/>
                </a:solidFill>
              </a:rPr>
              <a:t>Planets &gt; 0.5 Earth mass accrete median value of </a:t>
            </a:r>
            <a:r>
              <a:rPr lang="en-GB" dirty="0" smtClean="0">
                <a:solidFill>
                  <a:schemeClr val="bg1"/>
                </a:solidFill>
              </a:rPr>
              <a:t>~2.5% </a:t>
            </a:r>
            <a:r>
              <a:rPr lang="en-GB" dirty="0">
                <a:solidFill>
                  <a:schemeClr val="bg1"/>
                </a:solidFill>
              </a:rPr>
              <a:t>Earth mass of C-type </a:t>
            </a:r>
            <a:r>
              <a:rPr lang="en-GB" dirty="0" smtClean="0">
                <a:solidFill>
                  <a:schemeClr val="bg1"/>
                </a:solidFill>
              </a:rPr>
              <a:t>material. </a:t>
            </a:r>
            <a:r>
              <a:rPr lang="en-GB" dirty="0">
                <a:solidFill>
                  <a:schemeClr val="bg1"/>
                </a:solidFill>
              </a:rPr>
              <a:t>~</a:t>
            </a:r>
            <a:r>
              <a:rPr lang="en-GB" dirty="0" smtClean="0">
                <a:solidFill>
                  <a:schemeClr val="bg1"/>
                </a:solidFill>
              </a:rPr>
              <a:t>3-4% not rare.</a:t>
            </a:r>
            <a:endParaRPr lang="en-GB" dirty="0">
              <a:solidFill>
                <a:schemeClr val="bg1"/>
              </a:solidFill>
            </a:endParaRPr>
          </a:p>
          <a:p>
            <a:pPr marL="2159000" lvl="4" indent="-215900" defTabSz="4572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GB" dirty="0">
              <a:solidFill>
                <a:schemeClr val="bg1"/>
              </a:solidFill>
            </a:endParaRPr>
          </a:p>
          <a:p>
            <a:pPr marL="431800" indent="-323850"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solidFill>
                  <a:schemeClr val="bg1"/>
                </a:solidFill>
              </a:rPr>
              <a:t>Assuming 10% water by mass (consistent with carbonaceous </a:t>
            </a:r>
            <a:r>
              <a:rPr lang="en-GB" dirty="0" err="1">
                <a:solidFill>
                  <a:schemeClr val="bg1"/>
                </a:solidFill>
              </a:rPr>
              <a:t>chondrites</a:t>
            </a:r>
            <a:r>
              <a:rPr lang="en-GB" dirty="0">
                <a:solidFill>
                  <a:schemeClr val="bg1"/>
                </a:solidFill>
              </a:rPr>
              <a:t>), this gives </a:t>
            </a:r>
            <a:r>
              <a:rPr lang="en-GB" dirty="0" smtClean="0">
                <a:solidFill>
                  <a:schemeClr val="bg1"/>
                </a:solidFill>
              </a:rPr>
              <a:t>~2.5x10</a:t>
            </a:r>
            <a:r>
              <a:rPr lang="en-GB" baseline="30000" dirty="0" smtClean="0">
                <a:solidFill>
                  <a:schemeClr val="bg1"/>
                </a:solidFill>
              </a:rPr>
              <a:t>-3</a:t>
            </a:r>
            <a:r>
              <a:rPr lang="en-GB" dirty="0" smtClean="0">
                <a:solidFill>
                  <a:schemeClr val="bg1"/>
                </a:solidFill>
              </a:rPr>
              <a:t> (up to 4x10</a:t>
            </a:r>
            <a:r>
              <a:rPr lang="en-GB" baseline="30000" dirty="0" smtClean="0">
                <a:solidFill>
                  <a:schemeClr val="bg1"/>
                </a:solidFill>
              </a:rPr>
              <a:t>-3</a:t>
            </a:r>
            <a:r>
              <a:rPr lang="en-GB" dirty="0" smtClean="0">
                <a:solidFill>
                  <a:schemeClr val="bg1"/>
                </a:solidFill>
              </a:rPr>
              <a:t>) Earth </a:t>
            </a:r>
            <a:r>
              <a:rPr lang="en-GB" dirty="0">
                <a:solidFill>
                  <a:schemeClr val="bg1"/>
                </a:solidFill>
              </a:rPr>
              <a:t>masses of water</a:t>
            </a:r>
          </a:p>
          <a:p>
            <a:pPr marL="863600" lvl="1" indent="-287338"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solidFill>
                  <a:schemeClr val="bg1"/>
                </a:solidFill>
              </a:rPr>
              <a:t>Earth has ~</a:t>
            </a:r>
            <a:r>
              <a:rPr lang="en-GB" dirty="0" smtClean="0">
                <a:solidFill>
                  <a:schemeClr val="bg1"/>
                </a:solidFill>
              </a:rPr>
              <a:t>5-20x10</a:t>
            </a:r>
            <a:r>
              <a:rPr lang="en-GB" baseline="30000" dirty="0" smtClean="0">
                <a:solidFill>
                  <a:schemeClr val="bg1"/>
                </a:solidFill>
              </a:rPr>
              <a:t>-4</a:t>
            </a:r>
            <a:r>
              <a:rPr lang="en-GB" dirty="0" smtClean="0">
                <a:solidFill>
                  <a:schemeClr val="bg1"/>
                </a:solidFill>
              </a:rPr>
              <a:t> </a:t>
            </a:r>
            <a:r>
              <a:rPr lang="en-GB" dirty="0">
                <a:solidFill>
                  <a:schemeClr val="bg1"/>
                </a:solidFill>
              </a:rPr>
              <a:t>Earth masses </a:t>
            </a:r>
            <a:r>
              <a:rPr lang="en-GB" dirty="0" smtClean="0">
                <a:solidFill>
                  <a:schemeClr val="bg1"/>
                </a:solidFill>
              </a:rPr>
              <a:t>                  of </a:t>
            </a:r>
            <a:r>
              <a:rPr lang="en-GB" dirty="0">
                <a:solidFill>
                  <a:schemeClr val="bg1"/>
                </a:solidFill>
              </a:rPr>
              <a:t>water</a:t>
            </a:r>
            <a:r>
              <a:rPr lang="ar-SA" dirty="0">
                <a:solidFill>
                  <a:schemeClr val="bg1"/>
                </a:solidFill>
                <a:cs typeface="Arial" charset="0"/>
              </a:rPr>
              <a:t>‏</a:t>
            </a:r>
            <a:endParaRPr lang="en-GB" dirty="0">
              <a:solidFill>
                <a:schemeClr val="bg1"/>
              </a:solidFill>
            </a:endParaRPr>
          </a:p>
          <a:p>
            <a:pPr marL="2159000" lvl="4" indent="-215900" defTabSz="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GB" dirty="0">
              <a:solidFill>
                <a:schemeClr val="bg1"/>
              </a:solidFill>
            </a:endParaRPr>
          </a:p>
        </p:txBody>
      </p:sp>
      <p:pic>
        <p:nvPicPr>
          <p:cNvPr id="1218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468" y="5157193"/>
            <a:ext cx="2194252" cy="170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505833518"/>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528" y="836712"/>
            <a:ext cx="8064896" cy="2031325"/>
          </a:xfrm>
          <a:prstGeom prst="rect">
            <a:avLst/>
          </a:prstGeom>
          <a:noFill/>
        </p:spPr>
        <p:txBody>
          <a:bodyPr wrap="square" rtlCol="0">
            <a:spAutoFit/>
          </a:bodyPr>
          <a:lstStyle/>
          <a:p>
            <a:r>
              <a:rPr lang="en-US" b="1" dirty="0" smtClean="0">
                <a:solidFill>
                  <a:srgbClr val="66FF33"/>
                </a:solidFill>
              </a:rPr>
              <a:t>If the amount of accreted water and its </a:t>
            </a:r>
            <a:r>
              <a:rPr lang="en-US" b="1" dirty="0" err="1" smtClean="0">
                <a:solidFill>
                  <a:srgbClr val="66FF33"/>
                </a:solidFill>
              </a:rPr>
              <a:t>chondritic</a:t>
            </a:r>
            <a:r>
              <a:rPr lang="en-US" b="1" dirty="0" smtClean="0">
                <a:solidFill>
                  <a:srgbClr val="66FF33"/>
                </a:solidFill>
              </a:rPr>
              <a:t> origin seem to be consistent with geochemical constraints a more in depth study is needed to </a:t>
            </a:r>
            <a:r>
              <a:rPr lang="en-US" b="1" dirty="0" err="1" smtClean="0">
                <a:solidFill>
                  <a:srgbClr val="66FF33"/>
                </a:solidFill>
              </a:rPr>
              <a:t>chel</a:t>
            </a:r>
            <a:r>
              <a:rPr lang="en-US" b="1" dirty="0" smtClean="0">
                <a:solidFill>
                  <a:srgbClr val="66FF33"/>
                </a:solidFill>
              </a:rPr>
              <a:t> whether the GT model is consistent with the overall chemistry of the Earth and of the other terrestrial planets.</a:t>
            </a:r>
          </a:p>
          <a:p>
            <a:endParaRPr lang="en-US" b="1" dirty="0">
              <a:solidFill>
                <a:srgbClr val="66FF33"/>
              </a:solidFill>
            </a:endParaRPr>
          </a:p>
          <a:p>
            <a:r>
              <a:rPr lang="en-US" b="1" dirty="0" smtClean="0">
                <a:solidFill>
                  <a:srgbClr val="66FF33"/>
                </a:solidFill>
              </a:rPr>
              <a:t>This is the goal of the collaboration with D. </a:t>
            </a:r>
            <a:r>
              <a:rPr lang="en-US" b="1" dirty="0" err="1" smtClean="0">
                <a:solidFill>
                  <a:srgbClr val="66FF33"/>
                </a:solidFill>
              </a:rPr>
              <a:t>Rubi</a:t>
            </a:r>
            <a:r>
              <a:rPr lang="en-US" b="1" dirty="0" smtClean="0">
                <a:solidFill>
                  <a:srgbClr val="66FF33"/>
                </a:solidFill>
              </a:rPr>
              <a:t> within the ACCRETE project. </a:t>
            </a:r>
            <a:endParaRPr lang="en-US" b="1" dirty="0">
              <a:solidFill>
                <a:srgbClr val="66FF33"/>
              </a:solidFill>
            </a:endParaRPr>
          </a:p>
        </p:txBody>
      </p:sp>
    </p:spTree>
    <p:extLst>
      <p:ext uri="{BB962C8B-B14F-4D97-AF65-F5344CB8AC3E}">
        <p14:creationId xmlns:p14="http://schemas.microsoft.com/office/powerpoint/2010/main" val="1250485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47858"/>
            <a:ext cx="5904656" cy="4678204"/>
          </a:xfrm>
          <a:prstGeom prst="rect">
            <a:avLst/>
          </a:prstGeom>
          <a:noFill/>
        </p:spPr>
        <p:txBody>
          <a:bodyPr wrap="square" rtlCol="0">
            <a:spAutoFit/>
          </a:bodyPr>
          <a:lstStyle/>
          <a:p>
            <a:pPr algn="ctr"/>
            <a:r>
              <a:rPr lang="en-US" sz="2800" b="1" dirty="0" smtClean="0">
                <a:solidFill>
                  <a:srgbClr val="66FF33"/>
                </a:solidFill>
              </a:rPr>
              <a:t>PROBLEMS</a:t>
            </a:r>
          </a:p>
          <a:p>
            <a:endParaRPr lang="en-US" dirty="0">
              <a:solidFill>
                <a:schemeClr val="bg1"/>
              </a:solidFill>
            </a:endParaRPr>
          </a:p>
          <a:p>
            <a:r>
              <a:rPr lang="en-US" dirty="0" smtClean="0">
                <a:solidFill>
                  <a:srgbClr val="66FF33"/>
                </a:solidFill>
              </a:rPr>
              <a:t>a</a:t>
            </a:r>
            <a:r>
              <a:rPr lang="en-US" dirty="0">
                <a:solidFill>
                  <a:srgbClr val="66FF33"/>
                </a:solidFill>
              </a:rPr>
              <a:t>)</a:t>
            </a:r>
            <a:r>
              <a:rPr lang="en-US" dirty="0">
                <a:solidFill>
                  <a:schemeClr val="bg1"/>
                </a:solidFill>
              </a:rPr>
              <a:t> Our terrestrial planets are generally too small. Earth mass planets are rare. More typical are planets with </a:t>
            </a:r>
            <a:r>
              <a:rPr lang="en-US" dirty="0" smtClean="0">
                <a:solidFill>
                  <a:schemeClr val="bg1"/>
                </a:solidFill>
              </a:rPr>
              <a:t> 0.6-0.8 </a:t>
            </a:r>
            <a:r>
              <a:rPr lang="en-US" dirty="0">
                <a:solidFill>
                  <a:schemeClr val="bg1"/>
                </a:solidFill>
              </a:rPr>
              <a:t>E</a:t>
            </a:r>
            <a:r>
              <a:rPr lang="en-US" dirty="0" smtClean="0">
                <a:solidFill>
                  <a:schemeClr val="bg1"/>
                </a:solidFill>
              </a:rPr>
              <a:t>arth </a:t>
            </a:r>
            <a:r>
              <a:rPr lang="en-US" dirty="0">
                <a:solidFill>
                  <a:schemeClr val="bg1"/>
                </a:solidFill>
              </a:rPr>
              <a:t>masses </a:t>
            </a:r>
            <a:br>
              <a:rPr lang="en-US" dirty="0">
                <a:solidFill>
                  <a:schemeClr val="bg1"/>
                </a:solidFill>
              </a:rPr>
            </a:br>
            <a:r>
              <a:rPr lang="en-US" dirty="0">
                <a:solidFill>
                  <a:srgbClr val="66FF33"/>
                </a:solidFill>
              </a:rPr>
              <a:t>b)</a:t>
            </a:r>
            <a:r>
              <a:rPr lang="en-US" dirty="0">
                <a:solidFill>
                  <a:schemeClr val="bg1"/>
                </a:solidFill>
              </a:rPr>
              <a:t> as almost the entire mass is conserved and we start with ~ 2 earth mass of material, (a) is related to the fact that we often end with &gt; 2 massive planets </a:t>
            </a:r>
            <a:br>
              <a:rPr lang="en-US" dirty="0">
                <a:solidFill>
                  <a:schemeClr val="bg1"/>
                </a:solidFill>
              </a:rPr>
            </a:br>
            <a:r>
              <a:rPr lang="en-US" dirty="0">
                <a:solidFill>
                  <a:srgbClr val="66FF33"/>
                </a:solidFill>
              </a:rPr>
              <a:t>c)</a:t>
            </a:r>
            <a:r>
              <a:rPr lang="en-US" dirty="0">
                <a:solidFill>
                  <a:schemeClr val="bg1"/>
                </a:solidFill>
              </a:rPr>
              <a:t> Mars is in general too small! In most cases it is just an original embryo which accreted a few </a:t>
            </a:r>
            <a:r>
              <a:rPr lang="en-US" dirty="0" err="1">
                <a:solidFill>
                  <a:schemeClr val="bg1"/>
                </a:solidFill>
              </a:rPr>
              <a:t>planetesimals</a:t>
            </a:r>
            <a:r>
              <a:rPr lang="en-US" dirty="0">
                <a:solidFill>
                  <a:schemeClr val="bg1"/>
                </a:solidFill>
              </a:rPr>
              <a:t>. In a few cases, there is a Mars with the correct mass, but it takes too long to accrete, compared to </a:t>
            </a:r>
            <a:r>
              <a:rPr lang="en-US" dirty="0" err="1">
                <a:solidFill>
                  <a:schemeClr val="bg1"/>
                </a:solidFill>
              </a:rPr>
              <a:t>Dauphas</a:t>
            </a:r>
            <a:r>
              <a:rPr lang="en-US" dirty="0">
                <a:solidFill>
                  <a:schemeClr val="bg1"/>
                </a:solidFill>
              </a:rPr>
              <a:t> chronological constraint </a:t>
            </a:r>
            <a:br>
              <a:rPr lang="en-US" dirty="0">
                <a:solidFill>
                  <a:schemeClr val="bg1"/>
                </a:solidFill>
              </a:rPr>
            </a:br>
            <a:r>
              <a:rPr lang="en-US" dirty="0">
                <a:solidFill>
                  <a:srgbClr val="66FF33"/>
                </a:solidFill>
              </a:rPr>
              <a:t>d)</a:t>
            </a:r>
            <a:r>
              <a:rPr lang="en-US" dirty="0">
                <a:solidFill>
                  <a:schemeClr val="bg1"/>
                </a:solidFill>
              </a:rPr>
              <a:t> </a:t>
            </a:r>
            <a:r>
              <a:rPr lang="en-US" dirty="0" smtClean="0">
                <a:solidFill>
                  <a:schemeClr val="bg1"/>
                </a:solidFill>
              </a:rPr>
              <a:t>Earth formation is fast and late </a:t>
            </a:r>
            <a:r>
              <a:rPr lang="en-US" dirty="0">
                <a:solidFill>
                  <a:schemeClr val="bg1"/>
                </a:solidFill>
              </a:rPr>
              <a:t>giant impacts are rare </a:t>
            </a:r>
            <a:br>
              <a:rPr lang="en-US" dirty="0">
                <a:solidFill>
                  <a:schemeClr val="bg1"/>
                </a:solidFill>
              </a:rPr>
            </a:br>
            <a:r>
              <a:rPr lang="en-US" dirty="0">
                <a:solidFill>
                  <a:srgbClr val="66FF33"/>
                </a:solidFill>
              </a:rPr>
              <a:t>e</a:t>
            </a:r>
            <a:r>
              <a:rPr lang="en-US" dirty="0" smtClean="0">
                <a:solidFill>
                  <a:srgbClr val="66FF33"/>
                </a:solidFill>
              </a:rPr>
              <a:t>)</a:t>
            </a:r>
            <a:r>
              <a:rPr lang="en-US" dirty="0" smtClean="0">
                <a:solidFill>
                  <a:schemeClr val="bg1"/>
                </a:solidFill>
              </a:rPr>
              <a:t> </a:t>
            </a:r>
            <a:r>
              <a:rPr lang="en-US" dirty="0">
                <a:solidFill>
                  <a:schemeClr val="bg1"/>
                </a:solidFill>
              </a:rPr>
              <a:t>the late veneer is too large, even in most cases with a late giant </a:t>
            </a:r>
            <a:r>
              <a:rPr lang="en-US" dirty="0" smtClean="0">
                <a:solidFill>
                  <a:schemeClr val="bg1"/>
                </a:solidFill>
              </a:rPr>
              <a:t>impact</a:t>
            </a:r>
            <a:endParaRPr lang="en-US" dirty="0">
              <a:solidFill>
                <a:schemeClr val="bg1"/>
              </a:solidFill>
            </a:endParaRPr>
          </a:p>
        </p:txBody>
      </p:sp>
      <p:pic>
        <p:nvPicPr>
          <p:cNvPr id="3" name="Picture 4" descr="MassSemi100cl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500772"/>
            <a:ext cx="3121594" cy="31215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Davi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3690201"/>
            <a:ext cx="3275856" cy="3167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8938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1520" y="116632"/>
            <a:ext cx="8568952" cy="461665"/>
          </a:xfrm>
          <a:prstGeom prst="rect">
            <a:avLst/>
          </a:prstGeom>
          <a:noFill/>
        </p:spPr>
        <p:txBody>
          <a:bodyPr wrap="square" rtlCol="0">
            <a:spAutoFit/>
          </a:bodyPr>
          <a:lstStyle/>
          <a:p>
            <a:r>
              <a:rPr lang="en-US" sz="2400" b="1" dirty="0" smtClean="0">
                <a:solidFill>
                  <a:srgbClr val="FFFF00"/>
                </a:solidFill>
              </a:rPr>
              <a:t>Need to broaden the study of the Grand Tack model </a:t>
            </a:r>
            <a:endParaRPr lang="en-US" sz="2400" b="1" dirty="0">
              <a:solidFill>
                <a:srgbClr val="FFFF00"/>
              </a:solidFill>
            </a:endParaRPr>
          </a:p>
        </p:txBody>
      </p:sp>
      <p:sp>
        <p:nvSpPr>
          <p:cNvPr id="3" name="ZoneTexte 2"/>
          <p:cNvSpPr txBox="1"/>
          <p:nvPr/>
        </p:nvSpPr>
        <p:spPr>
          <a:xfrm>
            <a:off x="323528" y="980728"/>
            <a:ext cx="8496944" cy="2862322"/>
          </a:xfrm>
          <a:prstGeom prst="rect">
            <a:avLst/>
          </a:prstGeom>
          <a:noFill/>
        </p:spPr>
        <p:txBody>
          <a:bodyPr wrap="square" rtlCol="0">
            <a:spAutoFit/>
          </a:bodyPr>
          <a:lstStyle/>
          <a:p>
            <a:r>
              <a:rPr lang="en-US" b="1" dirty="0" smtClean="0">
                <a:solidFill>
                  <a:srgbClr val="66FF33"/>
                </a:solidFill>
              </a:rPr>
              <a:t>Our plan in three steps:</a:t>
            </a:r>
          </a:p>
          <a:p>
            <a:endParaRPr lang="en-US" b="1" dirty="0" smtClean="0">
              <a:solidFill>
                <a:srgbClr val="66FF33"/>
              </a:solidFill>
            </a:endParaRPr>
          </a:p>
          <a:p>
            <a:pPr marL="342900" indent="-342900">
              <a:buFont typeface="+mj-lt"/>
              <a:buAutoNum type="arabicPeriod"/>
            </a:pPr>
            <a:r>
              <a:rPr lang="en-US" b="1" dirty="0" smtClean="0">
                <a:solidFill>
                  <a:srgbClr val="66FF33"/>
                </a:solidFill>
              </a:rPr>
              <a:t>Explore the stochastic variability of the results within the same set up (properties of the initial disk and of the migration of the planets) beyond what was done in Walsh et al. (2011) – See O’Brien’s talk.</a:t>
            </a:r>
          </a:p>
          <a:p>
            <a:pPr marL="342900" indent="-342900">
              <a:buFont typeface="+mj-lt"/>
              <a:buAutoNum type="arabicPeriod"/>
            </a:pPr>
            <a:r>
              <a:rPr lang="en-US" b="1" dirty="0" smtClean="0">
                <a:solidFill>
                  <a:srgbClr val="66FF33"/>
                </a:solidFill>
              </a:rPr>
              <a:t>Explore a variety of initial set-ups (mostly disk properties, the exploration of the dependence of the results on migration properties was done fairly exhaustively in Walsh et al.)</a:t>
            </a:r>
          </a:p>
          <a:p>
            <a:pPr marL="342900" indent="-342900">
              <a:buFont typeface="+mj-lt"/>
              <a:buAutoNum type="arabicPeriod"/>
            </a:pPr>
            <a:r>
              <a:rPr lang="en-US" b="1" dirty="0" smtClean="0">
                <a:solidFill>
                  <a:srgbClr val="66FF33"/>
                </a:solidFill>
              </a:rPr>
              <a:t>Remove simulation oversimplifications (perfect sticking, no interaction among </a:t>
            </a:r>
            <a:r>
              <a:rPr lang="en-US" b="1" dirty="0" err="1" smtClean="0">
                <a:solidFill>
                  <a:srgbClr val="66FF33"/>
                </a:solidFill>
              </a:rPr>
              <a:t>planetsimals</a:t>
            </a:r>
            <a:r>
              <a:rPr lang="en-US" b="1" dirty="0" smtClean="0">
                <a:solidFill>
                  <a:srgbClr val="66FF33"/>
                </a:solidFill>
              </a:rPr>
              <a:t>, no collisional grinding). </a:t>
            </a:r>
            <a:endParaRPr lang="en-US" b="1" dirty="0">
              <a:solidFill>
                <a:srgbClr val="66FF33"/>
              </a:solidFill>
            </a:endParaRPr>
          </a:p>
        </p:txBody>
      </p:sp>
    </p:spTree>
    <p:extLst>
      <p:ext uri="{BB962C8B-B14F-4D97-AF65-F5344CB8AC3E}">
        <p14:creationId xmlns:p14="http://schemas.microsoft.com/office/powerpoint/2010/main" val="2943899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4"/>
          <p:cNvSpPr txBox="1">
            <a:spLocks noChangeArrowheads="1"/>
          </p:cNvSpPr>
          <p:nvPr/>
        </p:nvSpPr>
        <p:spPr bwMode="auto">
          <a:xfrm>
            <a:off x="250824" y="188913"/>
            <a:ext cx="87856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1" dirty="0" smtClean="0">
                <a:solidFill>
                  <a:srgbClr val="FFFF00"/>
                </a:solidFill>
              </a:rPr>
              <a:t>Extra-solar giant planets very often have small orbital semi-major axes</a:t>
            </a:r>
            <a:endParaRPr lang="en-US" sz="2000" b="1" dirty="0">
              <a:solidFill>
                <a:srgbClr val="FFFF00"/>
              </a:solidFill>
            </a:endParaRPr>
          </a:p>
        </p:txBody>
      </p:sp>
      <p:pic>
        <p:nvPicPr>
          <p:cNvPr id="50182" name="Picture 6" descr="ExoPlanet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787" y="1025181"/>
            <a:ext cx="6011863" cy="3611563"/>
          </a:xfrm>
          <a:prstGeom prst="rect">
            <a:avLst/>
          </a:prstGeom>
          <a:noFill/>
          <a:extLst>
            <a:ext uri="{909E8E84-426E-40DD-AFC4-6F175D3DCCD1}">
              <a14:hiddenFill xmlns:a14="http://schemas.microsoft.com/office/drawing/2010/main">
                <a:solidFill>
                  <a:srgbClr val="FFFFFF"/>
                </a:solidFill>
              </a14:hiddenFill>
            </a:ext>
          </a:extLst>
        </p:spPr>
      </p:pic>
      <p:sp>
        <p:nvSpPr>
          <p:cNvPr id="50184" name="Text Box 8"/>
          <p:cNvSpPr txBox="1">
            <a:spLocks noChangeArrowheads="1"/>
          </p:cNvSpPr>
          <p:nvPr/>
        </p:nvSpPr>
        <p:spPr bwMode="auto">
          <a:xfrm>
            <a:off x="250825" y="5589240"/>
            <a:ext cx="87137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dirty="0" smtClean="0">
                <a:solidFill>
                  <a:srgbClr val="FFFF00"/>
                </a:solidFill>
              </a:rPr>
              <a:t>Planet migration is the easiest explanation of this observation</a:t>
            </a:r>
            <a:endParaRPr lang="en-US" sz="2000" b="1" dirty="0">
              <a:solidFill>
                <a:srgbClr val="FFFF00"/>
              </a:solidFill>
            </a:endParaRPr>
          </a:p>
        </p:txBody>
      </p:sp>
    </p:spTree>
    <p:extLst>
      <p:ext uri="{BB962C8B-B14F-4D97-AF65-F5344CB8AC3E}">
        <p14:creationId xmlns:p14="http://schemas.microsoft.com/office/powerpoint/2010/main" val="465578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83568" y="332656"/>
            <a:ext cx="5616624" cy="523220"/>
          </a:xfrm>
          <a:prstGeom prst="rect">
            <a:avLst/>
          </a:prstGeom>
          <a:noFill/>
        </p:spPr>
        <p:txBody>
          <a:bodyPr wrap="square" rtlCol="0">
            <a:spAutoFit/>
          </a:bodyPr>
          <a:lstStyle/>
          <a:p>
            <a:r>
              <a:rPr lang="en-US" sz="2800" b="1" dirty="0" smtClean="0">
                <a:solidFill>
                  <a:srgbClr val="66FF33"/>
                </a:solidFill>
              </a:rPr>
              <a:t>More on step 2</a:t>
            </a:r>
            <a:endParaRPr lang="en-US" sz="2800" b="1" dirty="0">
              <a:solidFill>
                <a:srgbClr val="66FF33"/>
              </a:solidFill>
            </a:endParaRPr>
          </a:p>
        </p:txBody>
      </p:sp>
      <p:sp>
        <p:nvSpPr>
          <p:cNvPr id="3" name="ZoneTexte 2"/>
          <p:cNvSpPr txBox="1"/>
          <p:nvPr/>
        </p:nvSpPr>
        <p:spPr>
          <a:xfrm>
            <a:off x="688910" y="1163726"/>
            <a:ext cx="7488832" cy="369332"/>
          </a:xfrm>
          <a:prstGeom prst="rect">
            <a:avLst/>
          </a:prstGeom>
          <a:noFill/>
        </p:spPr>
        <p:txBody>
          <a:bodyPr wrap="square" rtlCol="0">
            <a:spAutoFit/>
          </a:bodyPr>
          <a:lstStyle/>
          <a:p>
            <a:r>
              <a:rPr lang="en-US" b="1" dirty="0" smtClean="0">
                <a:solidFill>
                  <a:schemeClr val="bg1"/>
                </a:solidFill>
              </a:rPr>
              <a:t>We are currently exploring a matrix of initial conditions</a:t>
            </a:r>
            <a:endParaRPr lang="en-US" b="1" dirty="0">
              <a:solidFill>
                <a:schemeClr val="bg1"/>
              </a:solidFill>
            </a:endParaRPr>
          </a:p>
        </p:txBody>
      </p:sp>
      <p:cxnSp>
        <p:nvCxnSpPr>
          <p:cNvPr id="5" name="Connecteur droit avec flèche 4"/>
          <p:cNvCxnSpPr/>
          <p:nvPr/>
        </p:nvCxnSpPr>
        <p:spPr>
          <a:xfrm>
            <a:off x="827584" y="5589240"/>
            <a:ext cx="6840760"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flipV="1">
            <a:off x="827584" y="1844824"/>
            <a:ext cx="5684" cy="374441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6732240" y="5692606"/>
            <a:ext cx="2016224" cy="369332"/>
          </a:xfrm>
          <a:prstGeom prst="rect">
            <a:avLst/>
          </a:prstGeom>
          <a:noFill/>
        </p:spPr>
        <p:txBody>
          <a:bodyPr wrap="square" rtlCol="0">
            <a:spAutoFit/>
          </a:bodyPr>
          <a:lstStyle/>
          <a:p>
            <a:r>
              <a:rPr lang="en-US" dirty="0" err="1" smtClean="0">
                <a:solidFill>
                  <a:schemeClr val="bg1"/>
                </a:solidFill>
              </a:rPr>
              <a:t>M</a:t>
            </a:r>
            <a:r>
              <a:rPr lang="en-US" baseline="30000" dirty="0" err="1" smtClean="0">
                <a:solidFill>
                  <a:schemeClr val="bg1"/>
                </a:solidFill>
              </a:rPr>
              <a:t>tot</a:t>
            </a:r>
            <a:r>
              <a:rPr lang="en-US" baseline="-25000" dirty="0" err="1" smtClean="0">
                <a:solidFill>
                  <a:schemeClr val="bg1"/>
                </a:solidFill>
              </a:rPr>
              <a:t>Emb</a:t>
            </a:r>
            <a:r>
              <a:rPr lang="en-US" dirty="0" smtClean="0">
                <a:solidFill>
                  <a:schemeClr val="bg1"/>
                </a:solidFill>
              </a:rPr>
              <a:t>/</a:t>
            </a:r>
            <a:r>
              <a:rPr lang="en-US" dirty="0" err="1" smtClean="0">
                <a:solidFill>
                  <a:schemeClr val="bg1"/>
                </a:solidFill>
              </a:rPr>
              <a:t>M</a:t>
            </a:r>
            <a:r>
              <a:rPr lang="en-US" baseline="30000" dirty="0" err="1" smtClean="0">
                <a:solidFill>
                  <a:schemeClr val="bg1"/>
                </a:solidFill>
              </a:rPr>
              <a:t>tot</a:t>
            </a:r>
            <a:r>
              <a:rPr lang="en-US" baseline="-25000" dirty="0" err="1" smtClean="0">
                <a:solidFill>
                  <a:schemeClr val="bg1"/>
                </a:solidFill>
              </a:rPr>
              <a:t>p</a:t>
            </a:r>
            <a:endParaRPr lang="en-US" baseline="-25000" dirty="0">
              <a:solidFill>
                <a:schemeClr val="bg1"/>
              </a:solidFill>
            </a:endParaRPr>
          </a:p>
        </p:txBody>
      </p:sp>
      <p:cxnSp>
        <p:nvCxnSpPr>
          <p:cNvPr id="10" name="Connecteur droit 9"/>
          <p:cNvCxnSpPr/>
          <p:nvPr/>
        </p:nvCxnSpPr>
        <p:spPr>
          <a:xfrm>
            <a:off x="1835696" y="5589240"/>
            <a:ext cx="0" cy="103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2876880" y="5596358"/>
            <a:ext cx="0" cy="103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4962104" y="5596358"/>
            <a:ext cx="0" cy="103366"/>
          </a:xfrm>
          <a:prstGeom prst="line">
            <a:avLst/>
          </a:prstGeom>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691680" y="5714898"/>
            <a:ext cx="288032" cy="338554"/>
          </a:xfrm>
          <a:prstGeom prst="rect">
            <a:avLst/>
          </a:prstGeom>
          <a:noFill/>
        </p:spPr>
        <p:txBody>
          <a:bodyPr wrap="square" rtlCol="0">
            <a:spAutoFit/>
          </a:bodyPr>
          <a:lstStyle/>
          <a:p>
            <a:r>
              <a:rPr lang="en-US" sz="1600" dirty="0" smtClean="0">
                <a:solidFill>
                  <a:schemeClr val="bg1"/>
                </a:solidFill>
              </a:rPr>
              <a:t>1</a:t>
            </a:r>
            <a:endParaRPr lang="en-US" sz="1600" dirty="0">
              <a:solidFill>
                <a:schemeClr val="bg1"/>
              </a:solidFill>
            </a:endParaRPr>
          </a:p>
        </p:txBody>
      </p:sp>
      <p:sp>
        <p:nvSpPr>
          <p:cNvPr id="14" name="ZoneTexte 13"/>
          <p:cNvSpPr txBox="1"/>
          <p:nvPr/>
        </p:nvSpPr>
        <p:spPr>
          <a:xfrm>
            <a:off x="2732864" y="5704924"/>
            <a:ext cx="288032" cy="338554"/>
          </a:xfrm>
          <a:prstGeom prst="rect">
            <a:avLst/>
          </a:prstGeom>
          <a:noFill/>
        </p:spPr>
        <p:txBody>
          <a:bodyPr wrap="square" rtlCol="0">
            <a:spAutoFit/>
          </a:bodyPr>
          <a:lstStyle/>
          <a:p>
            <a:r>
              <a:rPr lang="en-US" sz="1600" dirty="0">
                <a:solidFill>
                  <a:schemeClr val="bg1"/>
                </a:solidFill>
              </a:rPr>
              <a:t>2</a:t>
            </a:r>
          </a:p>
        </p:txBody>
      </p:sp>
      <p:sp>
        <p:nvSpPr>
          <p:cNvPr id="15" name="ZoneTexte 14"/>
          <p:cNvSpPr txBox="1"/>
          <p:nvPr/>
        </p:nvSpPr>
        <p:spPr>
          <a:xfrm>
            <a:off x="4825206" y="5686404"/>
            <a:ext cx="288032" cy="338554"/>
          </a:xfrm>
          <a:prstGeom prst="rect">
            <a:avLst/>
          </a:prstGeom>
          <a:noFill/>
        </p:spPr>
        <p:txBody>
          <a:bodyPr wrap="square" rtlCol="0">
            <a:spAutoFit/>
          </a:bodyPr>
          <a:lstStyle/>
          <a:p>
            <a:r>
              <a:rPr lang="en-US" sz="1600" dirty="0" smtClean="0">
                <a:solidFill>
                  <a:schemeClr val="bg1"/>
                </a:solidFill>
              </a:rPr>
              <a:t>4</a:t>
            </a:r>
            <a:endParaRPr lang="en-US" sz="1600" dirty="0">
              <a:solidFill>
                <a:schemeClr val="bg1"/>
              </a:solidFill>
            </a:endParaRPr>
          </a:p>
        </p:txBody>
      </p:sp>
      <p:sp>
        <p:nvSpPr>
          <p:cNvPr id="16" name="ZoneTexte 15"/>
          <p:cNvSpPr txBox="1"/>
          <p:nvPr/>
        </p:nvSpPr>
        <p:spPr>
          <a:xfrm rot="-5400000">
            <a:off x="-339904" y="1582408"/>
            <a:ext cx="1800200" cy="369332"/>
          </a:xfrm>
          <a:prstGeom prst="rect">
            <a:avLst/>
          </a:prstGeom>
          <a:noFill/>
        </p:spPr>
        <p:txBody>
          <a:bodyPr wrap="square" rtlCol="0">
            <a:spAutoFit/>
          </a:bodyPr>
          <a:lstStyle/>
          <a:p>
            <a:r>
              <a:rPr lang="en-US" dirty="0" err="1" smtClean="0">
                <a:solidFill>
                  <a:schemeClr val="bg1"/>
                </a:solidFill>
              </a:rPr>
              <a:t>M</a:t>
            </a:r>
            <a:r>
              <a:rPr lang="en-US" baseline="-25000" dirty="0" err="1">
                <a:solidFill>
                  <a:schemeClr val="bg1"/>
                </a:solidFill>
              </a:rPr>
              <a:t>E</a:t>
            </a:r>
            <a:r>
              <a:rPr lang="en-US" baseline="-25000" dirty="0" err="1" smtClean="0">
                <a:solidFill>
                  <a:schemeClr val="bg1"/>
                </a:solidFill>
              </a:rPr>
              <a:t>mb</a:t>
            </a:r>
            <a:r>
              <a:rPr lang="en-US" dirty="0" smtClean="0">
                <a:solidFill>
                  <a:schemeClr val="bg1"/>
                </a:solidFill>
              </a:rPr>
              <a:t> (</a:t>
            </a:r>
            <a:r>
              <a:rPr lang="en-US" dirty="0" err="1" smtClean="0">
                <a:solidFill>
                  <a:schemeClr val="bg1"/>
                </a:solidFill>
              </a:rPr>
              <a:t>M</a:t>
            </a:r>
            <a:r>
              <a:rPr lang="en-US" baseline="-25000" dirty="0" err="1">
                <a:solidFill>
                  <a:schemeClr val="bg1"/>
                </a:solidFill>
              </a:rPr>
              <a:t>M</a:t>
            </a:r>
            <a:r>
              <a:rPr lang="en-US" baseline="-25000" dirty="0" err="1" smtClean="0">
                <a:solidFill>
                  <a:schemeClr val="bg1"/>
                </a:solidFill>
              </a:rPr>
              <a:t>ars</a:t>
            </a:r>
            <a:r>
              <a:rPr lang="en-US" dirty="0" smtClean="0">
                <a:solidFill>
                  <a:schemeClr val="bg1"/>
                </a:solidFill>
              </a:rPr>
              <a:t>)</a:t>
            </a:r>
            <a:endParaRPr lang="en-US" dirty="0">
              <a:solidFill>
                <a:schemeClr val="bg1"/>
              </a:solidFill>
            </a:endParaRPr>
          </a:p>
        </p:txBody>
      </p:sp>
      <p:cxnSp>
        <p:nvCxnSpPr>
          <p:cNvPr id="18" name="Connecteur droit 17"/>
          <p:cNvCxnSpPr/>
          <p:nvPr/>
        </p:nvCxnSpPr>
        <p:spPr>
          <a:xfrm flipH="1">
            <a:off x="683568" y="5415946"/>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a:off x="689252" y="4699927"/>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665736" y="3834242"/>
            <a:ext cx="1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672854" y="2824386"/>
            <a:ext cx="144016"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179512" y="5234894"/>
            <a:ext cx="653756" cy="338554"/>
          </a:xfrm>
          <a:prstGeom prst="rect">
            <a:avLst/>
          </a:prstGeom>
          <a:noFill/>
        </p:spPr>
        <p:txBody>
          <a:bodyPr wrap="square" rtlCol="0">
            <a:spAutoFit/>
          </a:bodyPr>
          <a:lstStyle/>
          <a:p>
            <a:r>
              <a:rPr lang="en-US" sz="1600" dirty="0" smtClean="0">
                <a:solidFill>
                  <a:schemeClr val="bg1"/>
                </a:solidFill>
              </a:rPr>
              <a:t>0.05</a:t>
            </a:r>
            <a:endParaRPr lang="en-US" sz="1600" dirty="0">
              <a:solidFill>
                <a:schemeClr val="bg1"/>
              </a:solidFill>
            </a:endParaRPr>
          </a:p>
        </p:txBody>
      </p:sp>
      <p:sp>
        <p:nvSpPr>
          <p:cNvPr id="28" name="ZoneTexte 27"/>
          <p:cNvSpPr txBox="1"/>
          <p:nvPr/>
        </p:nvSpPr>
        <p:spPr>
          <a:xfrm>
            <a:off x="169538" y="4532694"/>
            <a:ext cx="653756" cy="338554"/>
          </a:xfrm>
          <a:prstGeom prst="rect">
            <a:avLst/>
          </a:prstGeom>
          <a:noFill/>
        </p:spPr>
        <p:txBody>
          <a:bodyPr wrap="square" rtlCol="0">
            <a:spAutoFit/>
          </a:bodyPr>
          <a:lstStyle/>
          <a:p>
            <a:r>
              <a:rPr lang="en-US" sz="1600" dirty="0" smtClean="0">
                <a:solidFill>
                  <a:schemeClr val="bg1"/>
                </a:solidFill>
              </a:rPr>
              <a:t>0.25</a:t>
            </a:r>
            <a:endParaRPr lang="en-US" sz="1600" dirty="0">
              <a:solidFill>
                <a:schemeClr val="bg1"/>
              </a:solidFill>
            </a:endParaRPr>
          </a:p>
        </p:txBody>
      </p:sp>
      <p:sp>
        <p:nvSpPr>
          <p:cNvPr id="29" name="ZoneTexte 28"/>
          <p:cNvSpPr txBox="1"/>
          <p:nvPr/>
        </p:nvSpPr>
        <p:spPr>
          <a:xfrm>
            <a:off x="169538" y="3669548"/>
            <a:ext cx="653756" cy="338554"/>
          </a:xfrm>
          <a:prstGeom prst="rect">
            <a:avLst/>
          </a:prstGeom>
          <a:noFill/>
        </p:spPr>
        <p:txBody>
          <a:bodyPr wrap="square" rtlCol="0">
            <a:spAutoFit/>
          </a:bodyPr>
          <a:lstStyle/>
          <a:p>
            <a:r>
              <a:rPr lang="en-US" sz="1600" dirty="0" smtClean="0">
                <a:solidFill>
                  <a:schemeClr val="bg1"/>
                </a:solidFill>
              </a:rPr>
              <a:t>0.50</a:t>
            </a:r>
            <a:endParaRPr lang="en-US" sz="1600" dirty="0">
              <a:solidFill>
                <a:schemeClr val="bg1"/>
              </a:solidFill>
            </a:endParaRPr>
          </a:p>
        </p:txBody>
      </p:sp>
      <p:sp>
        <p:nvSpPr>
          <p:cNvPr id="30" name="ZoneTexte 29"/>
          <p:cNvSpPr txBox="1"/>
          <p:nvPr/>
        </p:nvSpPr>
        <p:spPr>
          <a:xfrm>
            <a:off x="176656" y="2668238"/>
            <a:ext cx="653756" cy="338554"/>
          </a:xfrm>
          <a:prstGeom prst="rect">
            <a:avLst/>
          </a:prstGeom>
          <a:noFill/>
        </p:spPr>
        <p:txBody>
          <a:bodyPr wrap="square" rtlCol="0">
            <a:spAutoFit/>
          </a:bodyPr>
          <a:lstStyle/>
          <a:p>
            <a:r>
              <a:rPr lang="en-US" sz="1600" dirty="0" smtClean="0">
                <a:solidFill>
                  <a:schemeClr val="bg1"/>
                </a:solidFill>
              </a:rPr>
              <a:t>0.80</a:t>
            </a:r>
            <a:endParaRPr lang="en-US" sz="1600" dirty="0">
              <a:solidFill>
                <a:schemeClr val="bg1"/>
              </a:solidFill>
            </a:endParaRPr>
          </a:p>
        </p:txBody>
      </p:sp>
      <p:sp>
        <p:nvSpPr>
          <p:cNvPr id="32" name="ZoneTexte 31"/>
          <p:cNvSpPr txBox="1"/>
          <p:nvPr/>
        </p:nvSpPr>
        <p:spPr>
          <a:xfrm>
            <a:off x="1331640" y="4532694"/>
            <a:ext cx="864096" cy="369332"/>
          </a:xfrm>
          <a:prstGeom prst="rect">
            <a:avLst/>
          </a:prstGeom>
          <a:solidFill>
            <a:srgbClr val="FFFF00"/>
          </a:solidFill>
        </p:spPr>
        <p:txBody>
          <a:bodyPr wrap="square" rtlCol="0">
            <a:spAutoFit/>
          </a:bodyPr>
          <a:lstStyle/>
          <a:p>
            <a:r>
              <a:rPr lang="en-US" dirty="0" smtClean="0"/>
              <a:t>Walsh</a:t>
            </a:r>
            <a:endParaRPr lang="en-US" dirty="0"/>
          </a:p>
        </p:txBody>
      </p:sp>
      <p:sp>
        <p:nvSpPr>
          <p:cNvPr id="33" name="ZoneTexte 32"/>
          <p:cNvSpPr txBox="1"/>
          <p:nvPr/>
        </p:nvSpPr>
        <p:spPr>
          <a:xfrm>
            <a:off x="1330212" y="3642482"/>
            <a:ext cx="865524" cy="369332"/>
          </a:xfrm>
          <a:prstGeom prst="rect">
            <a:avLst/>
          </a:prstGeom>
          <a:solidFill>
            <a:srgbClr val="FFFF00"/>
          </a:solidFill>
        </p:spPr>
        <p:txBody>
          <a:bodyPr wrap="square" rtlCol="0">
            <a:spAutoFit/>
          </a:bodyPr>
          <a:lstStyle/>
          <a:p>
            <a:r>
              <a:rPr lang="en-US" dirty="0" smtClean="0"/>
              <a:t>Walsh</a:t>
            </a:r>
            <a:endParaRPr lang="en-US" dirty="0"/>
          </a:p>
        </p:txBody>
      </p:sp>
      <p:sp>
        <p:nvSpPr>
          <p:cNvPr id="35" name="ZoneTexte 34"/>
          <p:cNvSpPr txBox="1"/>
          <p:nvPr/>
        </p:nvSpPr>
        <p:spPr>
          <a:xfrm>
            <a:off x="1311471" y="2677333"/>
            <a:ext cx="865524" cy="338554"/>
          </a:xfrm>
          <a:prstGeom prst="rect">
            <a:avLst/>
          </a:prstGeom>
          <a:solidFill>
            <a:schemeClr val="accent5">
              <a:lumMod val="90000"/>
            </a:schemeClr>
          </a:solidFill>
        </p:spPr>
        <p:txBody>
          <a:bodyPr wrap="square" rtlCol="0">
            <a:spAutoFit/>
          </a:bodyPr>
          <a:lstStyle/>
          <a:p>
            <a:r>
              <a:rPr lang="en-US" sz="1600" dirty="0" smtClean="0"/>
              <a:t>10sims</a:t>
            </a:r>
            <a:endParaRPr lang="en-US" sz="1600" dirty="0"/>
          </a:p>
        </p:txBody>
      </p:sp>
      <p:sp>
        <p:nvSpPr>
          <p:cNvPr id="36" name="ZoneTexte 35"/>
          <p:cNvSpPr txBox="1"/>
          <p:nvPr/>
        </p:nvSpPr>
        <p:spPr>
          <a:xfrm>
            <a:off x="2421023" y="2675905"/>
            <a:ext cx="865524" cy="338554"/>
          </a:xfrm>
          <a:prstGeom prst="rect">
            <a:avLst/>
          </a:prstGeom>
          <a:solidFill>
            <a:schemeClr val="accent5">
              <a:lumMod val="90000"/>
            </a:schemeClr>
          </a:solidFill>
        </p:spPr>
        <p:txBody>
          <a:bodyPr wrap="square" rtlCol="0">
            <a:spAutoFit/>
          </a:bodyPr>
          <a:lstStyle/>
          <a:p>
            <a:r>
              <a:rPr lang="en-US" sz="1600" dirty="0" smtClean="0"/>
              <a:t>10sims</a:t>
            </a:r>
            <a:endParaRPr lang="en-US" sz="1600" dirty="0"/>
          </a:p>
        </p:txBody>
      </p:sp>
      <p:sp>
        <p:nvSpPr>
          <p:cNvPr id="37" name="ZoneTexte 36"/>
          <p:cNvSpPr txBox="1"/>
          <p:nvPr/>
        </p:nvSpPr>
        <p:spPr>
          <a:xfrm>
            <a:off x="2419595" y="3657267"/>
            <a:ext cx="865524" cy="338554"/>
          </a:xfrm>
          <a:prstGeom prst="rect">
            <a:avLst/>
          </a:prstGeom>
          <a:solidFill>
            <a:schemeClr val="accent5">
              <a:lumMod val="90000"/>
            </a:schemeClr>
          </a:solidFill>
        </p:spPr>
        <p:txBody>
          <a:bodyPr wrap="square" rtlCol="0">
            <a:spAutoFit/>
          </a:bodyPr>
          <a:lstStyle/>
          <a:p>
            <a:r>
              <a:rPr lang="en-US" sz="1600" dirty="0" smtClean="0"/>
              <a:t>10sims</a:t>
            </a:r>
            <a:endParaRPr lang="en-US" sz="1600" dirty="0"/>
          </a:p>
        </p:txBody>
      </p:sp>
      <p:sp>
        <p:nvSpPr>
          <p:cNvPr id="38" name="ZoneTexte 37"/>
          <p:cNvSpPr txBox="1"/>
          <p:nvPr/>
        </p:nvSpPr>
        <p:spPr>
          <a:xfrm>
            <a:off x="2428141" y="4546051"/>
            <a:ext cx="865524" cy="338554"/>
          </a:xfrm>
          <a:prstGeom prst="rect">
            <a:avLst/>
          </a:prstGeom>
          <a:solidFill>
            <a:schemeClr val="accent5">
              <a:lumMod val="90000"/>
            </a:schemeClr>
          </a:solidFill>
        </p:spPr>
        <p:txBody>
          <a:bodyPr wrap="square" rtlCol="0">
            <a:spAutoFit/>
          </a:bodyPr>
          <a:lstStyle/>
          <a:p>
            <a:r>
              <a:rPr lang="en-US" sz="1600" dirty="0" smtClean="0"/>
              <a:t>10sims</a:t>
            </a:r>
            <a:endParaRPr lang="en-US" sz="1600" dirty="0"/>
          </a:p>
        </p:txBody>
      </p:sp>
      <p:sp>
        <p:nvSpPr>
          <p:cNvPr id="39" name="ZoneTexte 38"/>
          <p:cNvSpPr txBox="1"/>
          <p:nvPr/>
        </p:nvSpPr>
        <p:spPr>
          <a:xfrm>
            <a:off x="4537575" y="4553169"/>
            <a:ext cx="865524" cy="338554"/>
          </a:xfrm>
          <a:prstGeom prst="rect">
            <a:avLst/>
          </a:prstGeom>
          <a:solidFill>
            <a:schemeClr val="accent5">
              <a:lumMod val="90000"/>
            </a:schemeClr>
          </a:solidFill>
        </p:spPr>
        <p:txBody>
          <a:bodyPr wrap="square" rtlCol="0">
            <a:spAutoFit/>
          </a:bodyPr>
          <a:lstStyle/>
          <a:p>
            <a:r>
              <a:rPr lang="en-US" sz="1600" dirty="0" smtClean="0"/>
              <a:t>10sims</a:t>
            </a:r>
            <a:endParaRPr lang="en-US" sz="1600" dirty="0"/>
          </a:p>
        </p:txBody>
      </p:sp>
      <p:sp>
        <p:nvSpPr>
          <p:cNvPr id="40" name="ZoneTexte 39"/>
          <p:cNvSpPr txBox="1"/>
          <p:nvPr/>
        </p:nvSpPr>
        <p:spPr>
          <a:xfrm>
            <a:off x="4544693" y="3654411"/>
            <a:ext cx="865524" cy="338554"/>
          </a:xfrm>
          <a:prstGeom prst="rect">
            <a:avLst/>
          </a:prstGeom>
          <a:solidFill>
            <a:schemeClr val="accent5">
              <a:lumMod val="90000"/>
            </a:schemeClr>
          </a:solidFill>
        </p:spPr>
        <p:txBody>
          <a:bodyPr wrap="square" rtlCol="0">
            <a:spAutoFit/>
          </a:bodyPr>
          <a:lstStyle/>
          <a:p>
            <a:r>
              <a:rPr lang="en-US" sz="1600" dirty="0" smtClean="0"/>
              <a:t>10sims</a:t>
            </a:r>
            <a:endParaRPr lang="en-US" sz="1600" dirty="0"/>
          </a:p>
        </p:txBody>
      </p:sp>
      <p:sp>
        <p:nvSpPr>
          <p:cNvPr id="41" name="ZoneTexte 40"/>
          <p:cNvSpPr txBox="1"/>
          <p:nvPr/>
        </p:nvSpPr>
        <p:spPr>
          <a:xfrm>
            <a:off x="7124157" y="5199809"/>
            <a:ext cx="865524" cy="307777"/>
          </a:xfrm>
          <a:prstGeom prst="rect">
            <a:avLst/>
          </a:prstGeom>
          <a:solidFill>
            <a:schemeClr val="accent5">
              <a:lumMod val="90000"/>
            </a:schemeClr>
          </a:solidFill>
        </p:spPr>
        <p:txBody>
          <a:bodyPr wrap="square" rtlCol="0">
            <a:spAutoFit/>
          </a:bodyPr>
          <a:lstStyle/>
          <a:p>
            <a:r>
              <a:rPr lang="en-US" sz="1400" dirty="0" smtClean="0"/>
              <a:t>Hansen</a:t>
            </a:r>
            <a:endParaRPr lang="en-US" sz="1400" dirty="0"/>
          </a:p>
        </p:txBody>
      </p:sp>
      <p:sp>
        <p:nvSpPr>
          <p:cNvPr id="42" name="ZoneTexte 41"/>
          <p:cNvSpPr txBox="1"/>
          <p:nvPr/>
        </p:nvSpPr>
        <p:spPr>
          <a:xfrm>
            <a:off x="5580112" y="1767074"/>
            <a:ext cx="3528392" cy="1846659"/>
          </a:xfrm>
          <a:prstGeom prst="rect">
            <a:avLst/>
          </a:prstGeom>
          <a:noFill/>
        </p:spPr>
        <p:txBody>
          <a:bodyPr wrap="square" rtlCol="0">
            <a:spAutoFit/>
          </a:bodyPr>
          <a:lstStyle/>
          <a:p>
            <a:r>
              <a:rPr lang="en-US" sz="1600" b="1" dirty="0" smtClean="0">
                <a:solidFill>
                  <a:srgbClr val="FFFF00"/>
                </a:solidFill>
              </a:rPr>
              <a:t>Larger </a:t>
            </a:r>
            <a:r>
              <a:rPr lang="en-US" sz="1600" b="1" dirty="0" err="1" smtClean="0">
                <a:solidFill>
                  <a:srgbClr val="FFFF00"/>
                </a:solidFill>
              </a:rPr>
              <a:t>M</a:t>
            </a:r>
            <a:r>
              <a:rPr lang="en-US" sz="1600" b="1" baseline="30000" dirty="0" err="1" smtClean="0">
                <a:solidFill>
                  <a:srgbClr val="FFFF00"/>
                </a:solidFill>
              </a:rPr>
              <a:t>tot</a:t>
            </a:r>
            <a:r>
              <a:rPr lang="en-US" sz="1600" b="1" baseline="-25000" dirty="0" err="1" smtClean="0">
                <a:solidFill>
                  <a:srgbClr val="FFFF00"/>
                </a:solidFill>
              </a:rPr>
              <a:t>Emb</a:t>
            </a:r>
            <a:r>
              <a:rPr lang="en-US" sz="1600" b="1" dirty="0" smtClean="0">
                <a:solidFill>
                  <a:srgbClr val="FFFF00"/>
                </a:solidFill>
              </a:rPr>
              <a:t>/</a:t>
            </a:r>
            <a:r>
              <a:rPr lang="en-US" sz="1600" b="1" dirty="0" err="1" smtClean="0">
                <a:solidFill>
                  <a:srgbClr val="FFFF00"/>
                </a:solidFill>
              </a:rPr>
              <a:t>M</a:t>
            </a:r>
            <a:r>
              <a:rPr lang="en-US" sz="1600" b="1" baseline="30000" dirty="0" err="1" smtClean="0">
                <a:solidFill>
                  <a:srgbClr val="FFFF00"/>
                </a:solidFill>
              </a:rPr>
              <a:t>tot</a:t>
            </a:r>
            <a:r>
              <a:rPr lang="en-US" sz="1600" b="1" baseline="-25000" dirty="0" err="1" smtClean="0">
                <a:solidFill>
                  <a:srgbClr val="FFFF00"/>
                </a:solidFill>
              </a:rPr>
              <a:t>p</a:t>
            </a:r>
            <a:r>
              <a:rPr lang="en-US" sz="1600" b="1" baseline="-25000" dirty="0" smtClean="0">
                <a:solidFill>
                  <a:srgbClr val="FFFF00"/>
                </a:solidFill>
              </a:rPr>
              <a:t> </a:t>
            </a:r>
            <a:r>
              <a:rPr lang="en-US" sz="1600" b="1" dirty="0" smtClean="0">
                <a:solidFill>
                  <a:srgbClr val="FFFF00"/>
                </a:solidFill>
              </a:rPr>
              <a:t>should reduce dynamical friction, allow the formation of fewer but more massive planets, protract the phase of mutual collisions. But would the final orbits still be OK?</a:t>
            </a:r>
            <a:endParaRPr lang="en-US" sz="1600" b="1" dirty="0">
              <a:solidFill>
                <a:srgbClr val="FFFF00"/>
              </a:solidFill>
            </a:endParaRPr>
          </a:p>
          <a:p>
            <a:r>
              <a:rPr lang="en-US" dirty="0" smtClean="0">
                <a:solidFill>
                  <a:schemeClr val="bg1"/>
                </a:solidFill>
              </a:rPr>
              <a:t> </a:t>
            </a:r>
            <a:endParaRPr lang="en-US" dirty="0">
              <a:solidFill>
                <a:schemeClr val="bg1"/>
              </a:solidFill>
            </a:endParaRPr>
          </a:p>
        </p:txBody>
      </p:sp>
      <p:sp>
        <p:nvSpPr>
          <p:cNvPr id="43" name="ZoneTexte 42"/>
          <p:cNvSpPr txBox="1"/>
          <p:nvPr/>
        </p:nvSpPr>
        <p:spPr>
          <a:xfrm>
            <a:off x="5635706" y="1757023"/>
            <a:ext cx="3472797" cy="1815882"/>
          </a:xfrm>
          <a:prstGeom prst="rect">
            <a:avLst/>
          </a:prstGeom>
          <a:solidFill>
            <a:schemeClr val="tx1"/>
          </a:solidFill>
        </p:spPr>
        <p:txBody>
          <a:bodyPr wrap="square" rtlCol="0">
            <a:spAutoFit/>
          </a:bodyPr>
          <a:lstStyle/>
          <a:p>
            <a:r>
              <a:rPr lang="en-US" sz="1600" b="1" dirty="0" smtClean="0">
                <a:solidFill>
                  <a:srgbClr val="FFFF00"/>
                </a:solidFill>
              </a:rPr>
              <a:t>With larger embryo masses, we should form a Mars-mass planet faster</a:t>
            </a:r>
          </a:p>
          <a:p>
            <a:endParaRPr lang="en-US" sz="1600" b="1" dirty="0">
              <a:solidFill>
                <a:srgbClr val="FFFF00"/>
              </a:solidFill>
            </a:endParaRPr>
          </a:p>
          <a:p>
            <a:endParaRPr lang="en-US" sz="1600" b="1" dirty="0" smtClean="0">
              <a:solidFill>
                <a:srgbClr val="FFFF00"/>
              </a:solidFill>
            </a:endParaRPr>
          </a:p>
          <a:p>
            <a:endParaRPr lang="en-US" sz="1600" b="1" dirty="0">
              <a:solidFill>
                <a:srgbClr val="FFFF00"/>
              </a:solidFill>
            </a:endParaRPr>
          </a:p>
          <a:p>
            <a:endParaRPr lang="en-US" sz="1600" b="1" dirty="0">
              <a:solidFill>
                <a:srgbClr val="FFFF00"/>
              </a:solidFill>
            </a:endParaRPr>
          </a:p>
        </p:txBody>
      </p:sp>
      <p:sp>
        <p:nvSpPr>
          <p:cNvPr id="44" name="ZoneTexte 43"/>
          <p:cNvSpPr txBox="1"/>
          <p:nvPr/>
        </p:nvSpPr>
        <p:spPr>
          <a:xfrm>
            <a:off x="5555008" y="1757023"/>
            <a:ext cx="3400790" cy="1815882"/>
          </a:xfrm>
          <a:prstGeom prst="rect">
            <a:avLst/>
          </a:prstGeom>
          <a:solidFill>
            <a:schemeClr val="tx1"/>
          </a:solidFill>
        </p:spPr>
        <p:txBody>
          <a:bodyPr wrap="square" rtlCol="0">
            <a:spAutoFit/>
          </a:bodyPr>
          <a:lstStyle/>
          <a:p>
            <a:r>
              <a:rPr lang="en-US" sz="1600" b="1" dirty="0" smtClean="0">
                <a:solidFill>
                  <a:srgbClr val="FFFF00"/>
                </a:solidFill>
              </a:rPr>
              <a:t>Hansen simulation had only small embryos (no </a:t>
            </a:r>
            <a:r>
              <a:rPr lang="en-US" sz="1600" b="1" dirty="0" err="1" smtClean="0">
                <a:solidFill>
                  <a:srgbClr val="FFFF00"/>
                </a:solidFill>
              </a:rPr>
              <a:t>planetesimals</a:t>
            </a:r>
            <a:r>
              <a:rPr lang="en-US" sz="1600" b="1" dirty="0" smtClean="0">
                <a:solidFill>
                  <a:srgbClr val="FFFF00"/>
                </a:solidFill>
              </a:rPr>
              <a:t>). He got better results in terms of Earth and Mars masses, but not for </a:t>
            </a:r>
            <a:r>
              <a:rPr lang="en-US" sz="1600" b="1" dirty="0" err="1" smtClean="0">
                <a:solidFill>
                  <a:srgbClr val="FFFF00"/>
                </a:solidFill>
              </a:rPr>
              <a:t>hwat</a:t>
            </a:r>
            <a:r>
              <a:rPr lang="en-US" sz="1600" b="1" dirty="0" smtClean="0">
                <a:solidFill>
                  <a:srgbClr val="FFFF00"/>
                </a:solidFill>
              </a:rPr>
              <a:t> concerns the Earth accretion timescale and late giant impacts.</a:t>
            </a:r>
            <a:endParaRPr lang="en-US" sz="1600" b="1" dirty="0">
              <a:solidFill>
                <a:srgbClr val="FFFF00"/>
              </a:solidFill>
            </a:endParaRPr>
          </a:p>
        </p:txBody>
      </p:sp>
    </p:spTree>
    <p:extLst>
      <p:ext uri="{BB962C8B-B14F-4D97-AF65-F5344CB8AC3E}">
        <p14:creationId xmlns:p14="http://schemas.microsoft.com/office/powerpoint/2010/main" val="381049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83568" y="332656"/>
            <a:ext cx="5616624" cy="523220"/>
          </a:xfrm>
          <a:prstGeom prst="rect">
            <a:avLst/>
          </a:prstGeom>
          <a:noFill/>
        </p:spPr>
        <p:txBody>
          <a:bodyPr wrap="square" rtlCol="0">
            <a:spAutoFit/>
          </a:bodyPr>
          <a:lstStyle/>
          <a:p>
            <a:r>
              <a:rPr lang="en-US" sz="2800" b="1" dirty="0" smtClean="0">
                <a:solidFill>
                  <a:srgbClr val="66FF33"/>
                </a:solidFill>
              </a:rPr>
              <a:t>More on step 3</a:t>
            </a:r>
            <a:endParaRPr lang="en-US" sz="2800" b="1" dirty="0">
              <a:solidFill>
                <a:srgbClr val="66FF33"/>
              </a:solidFill>
            </a:endParaRPr>
          </a:p>
        </p:txBody>
      </p:sp>
      <p:sp>
        <p:nvSpPr>
          <p:cNvPr id="3" name="ZoneTexte 2"/>
          <p:cNvSpPr txBox="1"/>
          <p:nvPr/>
        </p:nvSpPr>
        <p:spPr>
          <a:xfrm>
            <a:off x="539552" y="1412776"/>
            <a:ext cx="8208912" cy="646331"/>
          </a:xfrm>
          <a:prstGeom prst="rect">
            <a:avLst/>
          </a:prstGeom>
          <a:noFill/>
        </p:spPr>
        <p:txBody>
          <a:bodyPr wrap="square" rtlCol="0">
            <a:spAutoFit/>
          </a:bodyPr>
          <a:lstStyle/>
          <a:p>
            <a:r>
              <a:rPr lang="en-US" b="1" dirty="0" smtClean="0">
                <a:solidFill>
                  <a:srgbClr val="FFFF00"/>
                </a:solidFill>
              </a:rPr>
              <a:t>Imperfect accretion (hit and run collisions) may explain why the bulk iron/silicate ratio increases moving from asteroids to Mercury</a:t>
            </a:r>
            <a:endParaRPr lang="en-US" b="1" dirty="0">
              <a:solidFill>
                <a:srgbClr val="FFFF00"/>
              </a:solidFill>
            </a:endParaRPr>
          </a:p>
        </p:txBody>
      </p:sp>
      <p:pic>
        <p:nvPicPr>
          <p:cNvPr id="4" name="Picture 6" descr="hit-r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168" y="2066002"/>
            <a:ext cx="5331198" cy="373926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07504" y="2348880"/>
            <a:ext cx="3528392" cy="2585323"/>
          </a:xfrm>
          <a:prstGeom prst="rect">
            <a:avLst/>
          </a:prstGeom>
          <a:noFill/>
        </p:spPr>
        <p:txBody>
          <a:bodyPr wrap="square" rtlCol="0">
            <a:spAutoFit/>
          </a:bodyPr>
          <a:lstStyle/>
          <a:p>
            <a:r>
              <a:rPr lang="en-US" b="1" dirty="0" smtClean="0">
                <a:solidFill>
                  <a:srgbClr val="FFFF00"/>
                </a:solidFill>
              </a:rPr>
              <a:t>Collisional grinding of </a:t>
            </a:r>
            <a:r>
              <a:rPr lang="en-US" b="1" dirty="0" err="1" smtClean="0">
                <a:solidFill>
                  <a:srgbClr val="FFFF00"/>
                </a:solidFill>
              </a:rPr>
              <a:t>planetesimals</a:t>
            </a:r>
            <a:r>
              <a:rPr lang="en-US" b="1" dirty="0" smtClean="0">
                <a:solidFill>
                  <a:srgbClr val="FFFF00"/>
                </a:solidFill>
              </a:rPr>
              <a:t> may reduce the </a:t>
            </a:r>
            <a:r>
              <a:rPr lang="en-US" b="1" dirty="0" err="1" smtClean="0">
                <a:solidFill>
                  <a:srgbClr val="FFFF00"/>
                </a:solidFill>
              </a:rPr>
              <a:t>planetesimal</a:t>
            </a:r>
            <a:r>
              <a:rPr lang="en-US" b="1" dirty="0" smtClean="0">
                <a:solidFill>
                  <a:srgbClr val="FFFF00"/>
                </a:solidFill>
              </a:rPr>
              <a:t> population faster than the sole dynamics would do, helping to solve the Late Veneer problem. But would this prevent late dynamical friction and leave the planets on orbits too excited?</a:t>
            </a:r>
            <a:endParaRPr lang="en-US" b="1" dirty="0">
              <a:solidFill>
                <a:srgbClr val="FFFF00"/>
              </a:solidFill>
            </a:endParaRPr>
          </a:p>
        </p:txBody>
      </p:sp>
      <p:sp>
        <p:nvSpPr>
          <p:cNvPr id="6" name="ZoneTexte 5"/>
          <p:cNvSpPr txBox="1"/>
          <p:nvPr/>
        </p:nvSpPr>
        <p:spPr>
          <a:xfrm>
            <a:off x="107504" y="6021288"/>
            <a:ext cx="9145016" cy="646331"/>
          </a:xfrm>
          <a:prstGeom prst="rect">
            <a:avLst/>
          </a:prstGeom>
          <a:noFill/>
        </p:spPr>
        <p:txBody>
          <a:bodyPr wrap="square" rtlCol="0">
            <a:spAutoFit/>
          </a:bodyPr>
          <a:lstStyle/>
          <a:p>
            <a:r>
              <a:rPr lang="en-US" b="1" dirty="0" smtClean="0">
                <a:solidFill>
                  <a:schemeClr val="bg1"/>
                </a:solidFill>
              </a:rPr>
              <a:t>Both imperfect collisions and </a:t>
            </a:r>
            <a:r>
              <a:rPr lang="en-US" b="1" dirty="0" err="1" smtClean="0">
                <a:solidFill>
                  <a:schemeClr val="bg1"/>
                </a:solidFill>
              </a:rPr>
              <a:t>planetesimal</a:t>
            </a:r>
            <a:r>
              <a:rPr lang="en-US" b="1" dirty="0" smtClean="0">
                <a:solidFill>
                  <a:schemeClr val="bg1"/>
                </a:solidFill>
              </a:rPr>
              <a:t> grinding are difficult to model in the   N-body simulations. This step will require a lot of work for producing a new code.</a:t>
            </a:r>
            <a:endParaRPr lang="en-US" b="1" dirty="0">
              <a:solidFill>
                <a:schemeClr val="bg1"/>
              </a:solidFill>
            </a:endParaRPr>
          </a:p>
        </p:txBody>
      </p:sp>
    </p:spTree>
    <p:extLst>
      <p:ext uri="{BB962C8B-B14F-4D97-AF65-F5344CB8AC3E}">
        <p14:creationId xmlns:p14="http://schemas.microsoft.com/office/powerpoint/2010/main" val="1166768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0" y="0"/>
            <a:ext cx="71643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dirty="0">
                <a:solidFill>
                  <a:srgbClr val="66FF33"/>
                </a:solidFill>
              </a:rPr>
              <a:t> </a:t>
            </a:r>
            <a:r>
              <a:rPr lang="en-US" sz="3200" b="1" dirty="0">
                <a:solidFill>
                  <a:srgbClr val="66FF33"/>
                </a:solidFill>
              </a:rPr>
              <a:t>giant planets migration in gas disks</a:t>
            </a:r>
          </a:p>
        </p:txBody>
      </p:sp>
      <p:sp>
        <p:nvSpPr>
          <p:cNvPr id="123907" name="Text Box 3"/>
          <p:cNvSpPr txBox="1">
            <a:spLocks noChangeArrowheads="1"/>
          </p:cNvSpPr>
          <p:nvPr/>
        </p:nvSpPr>
        <p:spPr bwMode="auto">
          <a:xfrm>
            <a:off x="5202238" y="1300059"/>
            <a:ext cx="3924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dirty="0">
                <a:solidFill>
                  <a:schemeClr val="bg1"/>
                </a:solidFill>
              </a:rPr>
              <a:t>Type II migration:                               Lin &amp; </a:t>
            </a:r>
            <a:r>
              <a:rPr lang="en-US" b="1" dirty="0" err="1">
                <a:solidFill>
                  <a:schemeClr val="bg1"/>
                </a:solidFill>
              </a:rPr>
              <a:t>Papaloizou</a:t>
            </a:r>
            <a:r>
              <a:rPr lang="en-US" b="1" dirty="0">
                <a:solidFill>
                  <a:schemeClr val="bg1"/>
                </a:solidFill>
              </a:rPr>
              <a:t>, 1986</a:t>
            </a:r>
          </a:p>
        </p:txBody>
      </p:sp>
      <p:sp>
        <p:nvSpPr>
          <p:cNvPr id="123908" name="Text Box 4"/>
          <p:cNvSpPr txBox="1">
            <a:spLocks noChangeArrowheads="1"/>
          </p:cNvSpPr>
          <p:nvPr/>
        </p:nvSpPr>
        <p:spPr bwMode="auto">
          <a:xfrm>
            <a:off x="0" y="5661025"/>
            <a:ext cx="8964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FFFF00"/>
                </a:solidFill>
              </a:rPr>
              <a:t>Type II migration explains the origin of the Hot Jupiters (Lin et al., Nature, 1996)</a:t>
            </a:r>
          </a:p>
        </p:txBody>
      </p:sp>
      <p:sp>
        <p:nvSpPr>
          <p:cNvPr id="123909" name="Text Box 5"/>
          <p:cNvSpPr txBox="1">
            <a:spLocks noChangeArrowheads="1"/>
          </p:cNvSpPr>
          <p:nvPr/>
        </p:nvSpPr>
        <p:spPr bwMode="auto">
          <a:xfrm>
            <a:off x="0" y="623728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FFFF00"/>
                </a:solidFill>
              </a:rPr>
              <a:t>But we don’t have a Hot Jupiter here, so what happened? </a:t>
            </a:r>
          </a:p>
        </p:txBody>
      </p:sp>
      <p:pic>
        <p:nvPicPr>
          <p:cNvPr id="2" name="MOVIE4_small.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5616" y="1655249"/>
            <a:ext cx="2705100" cy="2705100"/>
          </a:xfrm>
          <a:prstGeom prst="rect">
            <a:avLst/>
          </a:prstGeom>
        </p:spPr>
      </p:pic>
    </p:spTree>
    <p:extLst>
      <p:ext uri="{BB962C8B-B14F-4D97-AF65-F5344CB8AC3E}">
        <p14:creationId xmlns:p14="http://schemas.microsoft.com/office/powerpoint/2010/main" val="11510041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4" name="Picture 4" descr="JS_aurel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765175"/>
            <a:ext cx="7496175" cy="5514975"/>
          </a:xfrm>
          <a:prstGeom prst="rect">
            <a:avLst/>
          </a:prstGeom>
          <a:noFill/>
          <a:extLst>
            <a:ext uri="{909E8E84-426E-40DD-AFC4-6F175D3DCCD1}">
              <a14:hiddenFill xmlns:a14="http://schemas.microsoft.com/office/drawing/2010/main">
                <a:solidFill>
                  <a:srgbClr val="FFFFFF"/>
                </a:solidFill>
              </a14:hiddenFill>
            </a:ext>
          </a:extLst>
        </p:spPr>
      </p:pic>
      <p:sp>
        <p:nvSpPr>
          <p:cNvPr id="46085" name="Text Box 5"/>
          <p:cNvSpPr txBox="1">
            <a:spLocks noChangeArrowheads="1"/>
          </p:cNvSpPr>
          <p:nvPr/>
        </p:nvSpPr>
        <p:spPr bwMode="auto">
          <a:xfrm>
            <a:off x="5436096" y="1052736"/>
            <a:ext cx="4176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1" dirty="0" smtClean="0"/>
              <a:t>Simulation from  </a:t>
            </a:r>
            <a:r>
              <a:rPr lang="en-US" sz="1400" b="1" dirty="0"/>
              <a:t>A. </a:t>
            </a:r>
            <a:r>
              <a:rPr lang="en-US" sz="1400" b="1" dirty="0" err="1"/>
              <a:t>Crida</a:t>
            </a:r>
            <a:endParaRPr lang="en-US" sz="1400" b="1" dirty="0"/>
          </a:p>
        </p:txBody>
      </p:sp>
      <p:sp>
        <p:nvSpPr>
          <p:cNvPr id="2" name="ZoneTexte 1"/>
          <p:cNvSpPr txBox="1"/>
          <p:nvPr/>
        </p:nvSpPr>
        <p:spPr>
          <a:xfrm>
            <a:off x="107504" y="116632"/>
            <a:ext cx="8928992" cy="646331"/>
          </a:xfrm>
          <a:prstGeom prst="rect">
            <a:avLst/>
          </a:prstGeom>
          <a:noFill/>
        </p:spPr>
        <p:txBody>
          <a:bodyPr wrap="square" rtlCol="0">
            <a:spAutoFit/>
          </a:bodyPr>
          <a:lstStyle/>
          <a:p>
            <a:r>
              <a:rPr lang="fr-FR" b="1" dirty="0" err="1" smtClean="0">
                <a:solidFill>
                  <a:srgbClr val="FF0000"/>
                </a:solidFill>
              </a:rPr>
              <a:t>Why</a:t>
            </a:r>
            <a:r>
              <a:rPr lang="fr-FR" b="1" dirty="0" smtClean="0">
                <a:solidFill>
                  <a:srgbClr val="FF0000"/>
                </a:solidFill>
              </a:rPr>
              <a:t> </a:t>
            </a:r>
            <a:r>
              <a:rPr lang="fr-FR" b="1" dirty="0" err="1" smtClean="0">
                <a:solidFill>
                  <a:srgbClr val="FF0000"/>
                </a:solidFill>
              </a:rPr>
              <a:t>did</a:t>
            </a:r>
            <a:r>
              <a:rPr lang="fr-FR" b="1" dirty="0" smtClean="0">
                <a:solidFill>
                  <a:srgbClr val="FF0000"/>
                </a:solidFill>
              </a:rPr>
              <a:t> Jupiter not </a:t>
            </a:r>
            <a:r>
              <a:rPr lang="fr-FR" b="1" dirty="0" err="1" smtClean="0">
                <a:solidFill>
                  <a:srgbClr val="FF0000"/>
                </a:solidFill>
              </a:rPr>
              <a:t>migrate</a:t>
            </a:r>
            <a:r>
              <a:rPr lang="fr-FR" b="1" dirty="0" smtClean="0">
                <a:solidFill>
                  <a:srgbClr val="FF0000"/>
                </a:solidFill>
              </a:rPr>
              <a:t> all the </a:t>
            </a:r>
            <a:r>
              <a:rPr lang="fr-FR" b="1" dirty="0" err="1" smtClean="0">
                <a:solidFill>
                  <a:srgbClr val="FF0000"/>
                </a:solidFill>
              </a:rPr>
              <a:t>way</a:t>
            </a:r>
            <a:r>
              <a:rPr lang="fr-FR" b="1" dirty="0" smtClean="0">
                <a:solidFill>
                  <a:srgbClr val="FF0000"/>
                </a:solidFill>
              </a:rPr>
              <a:t> </a:t>
            </a:r>
            <a:r>
              <a:rPr lang="fr-FR" b="1" dirty="0" err="1" smtClean="0">
                <a:solidFill>
                  <a:srgbClr val="FF0000"/>
                </a:solidFill>
              </a:rPr>
              <a:t>into</a:t>
            </a:r>
            <a:r>
              <a:rPr lang="fr-FR" b="1" dirty="0" smtClean="0">
                <a:solidFill>
                  <a:srgbClr val="FF0000"/>
                </a:solidFill>
              </a:rPr>
              <a:t> the </a:t>
            </a:r>
            <a:r>
              <a:rPr lang="fr-FR" b="1" dirty="0" err="1" smtClean="0">
                <a:solidFill>
                  <a:srgbClr val="FF0000"/>
                </a:solidFill>
              </a:rPr>
              <a:t>inner</a:t>
            </a:r>
            <a:r>
              <a:rPr lang="fr-FR" b="1" dirty="0" smtClean="0">
                <a:solidFill>
                  <a:srgbClr val="FF0000"/>
                </a:solidFill>
              </a:rPr>
              <a:t> </a:t>
            </a:r>
            <a:r>
              <a:rPr lang="fr-FR" b="1" dirty="0" err="1" smtClean="0">
                <a:solidFill>
                  <a:srgbClr val="FF0000"/>
                </a:solidFill>
              </a:rPr>
              <a:t>Solar</a:t>
            </a:r>
            <a:r>
              <a:rPr lang="fr-FR" b="1" dirty="0" smtClean="0">
                <a:solidFill>
                  <a:srgbClr val="FF0000"/>
                </a:solidFill>
              </a:rPr>
              <a:t> System? </a:t>
            </a:r>
          </a:p>
          <a:p>
            <a:r>
              <a:rPr lang="fr-FR" b="1" dirty="0" smtClean="0">
                <a:solidFill>
                  <a:srgbClr val="FF0000"/>
                </a:solidFill>
              </a:rPr>
              <a:t>The “Grand </a:t>
            </a:r>
            <a:r>
              <a:rPr lang="fr-FR" b="1" dirty="0" err="1" smtClean="0">
                <a:solidFill>
                  <a:srgbClr val="FF0000"/>
                </a:solidFill>
              </a:rPr>
              <a:t>Tack</a:t>
            </a:r>
            <a:r>
              <a:rPr lang="fr-FR" b="1" dirty="0" smtClean="0">
                <a:solidFill>
                  <a:srgbClr val="FF0000"/>
                </a:solidFill>
              </a:rPr>
              <a:t> scenario”</a:t>
            </a:r>
            <a:endParaRPr lang="fr-FR" b="1" dirty="0">
              <a:solidFill>
                <a:srgbClr val="FF0000"/>
              </a:solidFill>
            </a:endParaRPr>
          </a:p>
        </p:txBody>
      </p:sp>
      <p:sp>
        <p:nvSpPr>
          <p:cNvPr id="3" name="ZoneTexte 2"/>
          <p:cNvSpPr txBox="1"/>
          <p:nvPr/>
        </p:nvSpPr>
        <p:spPr>
          <a:xfrm>
            <a:off x="107503" y="6280150"/>
            <a:ext cx="8215759" cy="307777"/>
          </a:xfrm>
          <a:prstGeom prst="rect">
            <a:avLst/>
          </a:prstGeom>
          <a:noFill/>
        </p:spPr>
        <p:txBody>
          <a:bodyPr wrap="square" rtlCol="0">
            <a:spAutoFit/>
          </a:bodyPr>
          <a:lstStyle/>
          <a:p>
            <a:r>
              <a:rPr lang="en-US" sz="1400" b="1" dirty="0" smtClean="0"/>
              <a:t>Mechanism first pointed out by </a:t>
            </a:r>
            <a:r>
              <a:rPr lang="en-US" sz="1400" b="1" dirty="0" err="1" smtClean="0"/>
              <a:t>Masset</a:t>
            </a:r>
            <a:r>
              <a:rPr lang="en-US" sz="1400" b="1" dirty="0" smtClean="0"/>
              <a:t> and </a:t>
            </a:r>
            <a:r>
              <a:rPr lang="en-US" sz="1400" b="1" dirty="0" err="1" smtClean="0"/>
              <a:t>Snellgrove</a:t>
            </a:r>
            <a:r>
              <a:rPr lang="en-US" sz="1400" b="1" dirty="0" smtClean="0"/>
              <a:t>, 2001</a:t>
            </a:r>
            <a:endParaRPr lang="en-US" sz="1400" b="1" dirty="0"/>
          </a:p>
        </p:txBody>
      </p:sp>
      <p:sp>
        <p:nvSpPr>
          <p:cNvPr id="4" name="Rectangle 3"/>
          <p:cNvSpPr/>
          <p:nvPr/>
        </p:nvSpPr>
        <p:spPr>
          <a:xfrm>
            <a:off x="1115616" y="762963"/>
            <a:ext cx="288032" cy="4826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3568" y="2852936"/>
            <a:ext cx="43204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ZoneTexte 7"/>
          <p:cNvSpPr txBox="1"/>
          <p:nvPr/>
        </p:nvSpPr>
        <p:spPr>
          <a:xfrm rot="16200000">
            <a:off x="-1177086" y="1209888"/>
            <a:ext cx="4248472" cy="307777"/>
          </a:xfrm>
          <a:prstGeom prst="rect">
            <a:avLst/>
          </a:prstGeom>
          <a:noFill/>
        </p:spPr>
        <p:txBody>
          <a:bodyPr wrap="square" rtlCol="0">
            <a:spAutoFit/>
          </a:bodyPr>
          <a:lstStyle/>
          <a:p>
            <a:r>
              <a:rPr lang="en-US" sz="1400" dirty="0" smtClean="0"/>
              <a:t>(arbitrary units)</a:t>
            </a:r>
            <a:endParaRPr lang="en-US" sz="1400" dirty="0"/>
          </a:p>
        </p:txBody>
      </p:sp>
      <p:grpSp>
        <p:nvGrpSpPr>
          <p:cNvPr id="9" name="Groupe 8"/>
          <p:cNvGrpSpPr/>
          <p:nvPr/>
        </p:nvGrpSpPr>
        <p:grpSpPr>
          <a:xfrm>
            <a:off x="2627313" y="4652963"/>
            <a:ext cx="1800225" cy="511175"/>
            <a:chOff x="2627313" y="4652963"/>
            <a:chExt cx="1800225" cy="511175"/>
          </a:xfrm>
        </p:grpSpPr>
        <p:sp>
          <p:nvSpPr>
            <p:cNvPr id="10" name="Text Box 6"/>
            <p:cNvSpPr txBox="1">
              <a:spLocks noChangeArrowheads="1"/>
            </p:cNvSpPr>
            <p:nvPr/>
          </p:nvSpPr>
          <p:spPr bwMode="auto">
            <a:xfrm>
              <a:off x="2627313" y="4797425"/>
              <a:ext cx="15128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dirty="0">
                  <a:solidFill>
                    <a:srgbClr val="FF0000"/>
                  </a:solidFill>
                </a:rPr>
                <a:t>It tacks!</a:t>
              </a:r>
            </a:p>
          </p:txBody>
        </p:sp>
        <p:sp>
          <p:nvSpPr>
            <p:cNvPr id="11" name="Line 7"/>
            <p:cNvSpPr>
              <a:spLocks noChangeShapeType="1"/>
            </p:cNvSpPr>
            <p:nvPr/>
          </p:nvSpPr>
          <p:spPr bwMode="auto">
            <a:xfrm flipV="1">
              <a:off x="3708400" y="4652963"/>
              <a:ext cx="719138" cy="360362"/>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2992267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362" y="0"/>
            <a:ext cx="7199275" cy="6858000"/>
          </a:xfrm>
          <a:prstGeom prst="rect">
            <a:avLst/>
          </a:prstGeom>
        </p:spPr>
      </p:pic>
    </p:spTree>
    <p:extLst>
      <p:ext uri="{BB962C8B-B14F-4D97-AF65-F5344CB8AC3E}">
        <p14:creationId xmlns:p14="http://schemas.microsoft.com/office/powerpoint/2010/main" val="5537039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3" name="Text Box 5"/>
          <p:cNvSpPr txBox="1">
            <a:spLocks noChangeArrowheads="1"/>
          </p:cNvSpPr>
          <p:nvPr/>
        </p:nvSpPr>
        <p:spPr bwMode="auto">
          <a:xfrm>
            <a:off x="395288" y="260350"/>
            <a:ext cx="16557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8134" name="Text Box 6"/>
          <p:cNvSpPr txBox="1">
            <a:spLocks noChangeArrowheads="1"/>
          </p:cNvSpPr>
          <p:nvPr/>
        </p:nvSpPr>
        <p:spPr bwMode="auto">
          <a:xfrm>
            <a:off x="395288" y="260350"/>
            <a:ext cx="81375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rgbClr val="FF0000"/>
                </a:solidFill>
              </a:rPr>
              <a:t>Evolutions of Jupiter and Saturn: </a:t>
            </a:r>
          </a:p>
          <a:p>
            <a:pPr>
              <a:spcBef>
                <a:spcPct val="50000"/>
              </a:spcBef>
            </a:pPr>
            <a:r>
              <a:rPr lang="en-US" sz="2000" b="1">
                <a:solidFill>
                  <a:srgbClr val="FF0000"/>
                </a:solidFill>
              </a:rPr>
              <a:t>Scenarios consistent with hydro-dynamical simulations</a:t>
            </a:r>
          </a:p>
        </p:txBody>
      </p:sp>
      <p:pic>
        <p:nvPicPr>
          <p:cNvPr id="48135" name="Picture 7" descr="cartoon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157288"/>
            <a:ext cx="8382000" cy="5700712"/>
          </a:xfrm>
          <a:prstGeom prst="rect">
            <a:avLst/>
          </a:prstGeom>
          <a:noFill/>
          <a:extLst>
            <a:ext uri="{909E8E84-426E-40DD-AFC4-6F175D3DCCD1}">
              <a14:hiddenFill xmlns:a14="http://schemas.microsoft.com/office/drawing/2010/main">
                <a:solidFill>
                  <a:srgbClr val="FFFFFF"/>
                </a:solidFill>
              </a14:hiddenFill>
            </a:ext>
          </a:extLst>
        </p:spPr>
      </p:pic>
      <p:sp>
        <p:nvSpPr>
          <p:cNvPr id="48136" name="Rectangle 8"/>
          <p:cNvSpPr>
            <a:spLocks noChangeArrowheads="1"/>
          </p:cNvSpPr>
          <p:nvPr/>
        </p:nvSpPr>
        <p:spPr bwMode="auto">
          <a:xfrm>
            <a:off x="684213" y="2636838"/>
            <a:ext cx="431800" cy="3240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9745039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Sim1a_cp.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242888" y="-38100"/>
            <a:ext cx="8658225" cy="6934200"/>
          </a:xfrm>
          <a:prstGeom prst="rect">
            <a:avLst/>
          </a:prstGeom>
          <a:noFill/>
          <a:extLst>
            <a:ext uri="{909E8E84-426E-40DD-AFC4-6F175D3DCCD1}">
              <a14:hiddenFill xmlns:a14="http://schemas.microsoft.com/office/drawing/2010/main">
                <a:solidFill>
                  <a:srgbClr val="FFFFFF"/>
                </a:solidFill>
              </a14:hiddenFill>
            </a:ext>
          </a:extLst>
        </p:spPr>
      </p:pic>
      <p:sp>
        <p:nvSpPr>
          <p:cNvPr id="28675" name="Text Box 3"/>
          <p:cNvSpPr txBox="1">
            <a:spLocks noChangeArrowheads="1"/>
          </p:cNvSpPr>
          <p:nvPr/>
        </p:nvSpPr>
        <p:spPr bwMode="auto">
          <a:xfrm>
            <a:off x="250825" y="6165850"/>
            <a:ext cx="3168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p>
        </p:txBody>
      </p:sp>
      <p:sp>
        <p:nvSpPr>
          <p:cNvPr id="28676" name="Text Box 4"/>
          <p:cNvSpPr txBox="1">
            <a:spLocks noChangeArrowheads="1"/>
          </p:cNvSpPr>
          <p:nvPr/>
        </p:nvSpPr>
        <p:spPr bwMode="auto">
          <a:xfrm>
            <a:off x="395288" y="0"/>
            <a:ext cx="8353425" cy="9159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chemeClr val="bg1"/>
                </a:solidFill>
              </a:rPr>
              <a:t>Simulations of Terrestrial Planets formation, usually start from a disk of planetesimals and planetary embryos, ranging from the Sun to Jupiter’s current orbit….</a:t>
            </a:r>
          </a:p>
        </p:txBody>
      </p:sp>
      <p:pic>
        <p:nvPicPr>
          <p:cNvPr id="28677" name="Picture 5" descr="Mars-mass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981075"/>
            <a:ext cx="3960812" cy="245745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Mars-mass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3429000"/>
            <a:ext cx="3960812" cy="446088"/>
          </a:xfrm>
          <a:prstGeom prst="rect">
            <a:avLst/>
          </a:prstGeom>
          <a:noFill/>
          <a:extLst>
            <a:ext uri="{909E8E84-426E-40DD-AFC4-6F175D3DCCD1}">
              <a14:hiddenFill xmlns:a14="http://schemas.microsoft.com/office/drawing/2010/main">
                <a:solidFill>
                  <a:srgbClr val="FFFFFF"/>
                </a:solidFill>
              </a14:hiddenFill>
            </a:ext>
          </a:extLst>
        </p:spPr>
      </p:pic>
      <p:sp>
        <p:nvSpPr>
          <p:cNvPr id="28679" name="Text Box 7"/>
          <p:cNvSpPr txBox="1">
            <a:spLocks noChangeArrowheads="1"/>
          </p:cNvSpPr>
          <p:nvPr/>
        </p:nvSpPr>
        <p:spPr bwMode="auto">
          <a:xfrm>
            <a:off x="1619250" y="1484313"/>
            <a:ext cx="2736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a:solidFill>
                  <a:srgbClr val="FFFF00"/>
                </a:solidFill>
              </a:rPr>
              <a:t>..and Mars turns out systematically too big!</a:t>
            </a:r>
          </a:p>
        </p:txBody>
      </p:sp>
    </p:spTree>
    <p:extLst>
      <p:ext uri="{BB962C8B-B14F-4D97-AF65-F5344CB8AC3E}">
        <p14:creationId xmlns:p14="http://schemas.microsoft.com/office/powerpoint/2010/main" val="3575323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28674"/>
                </p:tgtEl>
              </p:cMediaNode>
            </p:video>
            <p:seq concurrent="1" nextAc="seek">
              <p:cTn id="14" restart="whenNotActive" fill="hold" evtFilter="cancelBubble" nodeType="interactiveSeq">
                <p:stCondLst>
                  <p:cond evt="onClick" delay="0">
                    <p:tgtEl>
                      <p:spTgt spid="28674"/>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28674"/>
                                        </p:tgtEl>
                                      </p:cBhvr>
                                    </p:cmd>
                                  </p:childTnLst>
                                </p:cTn>
                              </p:par>
                            </p:childTnLst>
                          </p:cTn>
                        </p:par>
                      </p:childTnLst>
                    </p:cTn>
                  </p:par>
                </p:childTnLst>
              </p:cTn>
              <p:nextCondLst>
                <p:cond evt="onClick" delay="0">
                  <p:tgtEl>
                    <p:spTgt spid="28674"/>
                  </p:tgtEl>
                </p:cond>
              </p:nextCondLst>
            </p:seq>
          </p:childTnLst>
        </p:cTn>
      </p:par>
    </p:tnLst>
    <p:bldLst>
      <p:bldP spid="2867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Sim1a_cp.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242888" y="-38100"/>
            <a:ext cx="8658225" cy="6934200"/>
          </a:xfrm>
          <a:prstGeom prst="rect">
            <a:avLst/>
          </a:prstGeom>
          <a:noFill/>
          <a:extLst>
            <a:ext uri="{909E8E84-426E-40DD-AFC4-6F175D3DCCD1}">
              <a14:hiddenFill xmlns:a14="http://schemas.microsoft.com/office/drawing/2010/main">
                <a:solidFill>
                  <a:srgbClr val="FFFFFF"/>
                </a:solidFill>
              </a14:hiddenFill>
            </a:ext>
          </a:extLst>
        </p:spPr>
      </p:pic>
      <p:sp>
        <p:nvSpPr>
          <p:cNvPr id="30723" name="Rectangle 3"/>
          <p:cNvSpPr>
            <a:spLocks noChangeArrowheads="1"/>
          </p:cNvSpPr>
          <p:nvPr/>
        </p:nvSpPr>
        <p:spPr bwMode="auto">
          <a:xfrm>
            <a:off x="2916238" y="5684838"/>
            <a:ext cx="3600450" cy="2159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4" name="Line 4"/>
          <p:cNvSpPr>
            <a:spLocks noChangeShapeType="1"/>
          </p:cNvSpPr>
          <p:nvPr/>
        </p:nvSpPr>
        <p:spPr bwMode="auto">
          <a:xfrm>
            <a:off x="2843213" y="5853113"/>
            <a:ext cx="3744912"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5" name="Rectangle 5"/>
          <p:cNvSpPr>
            <a:spLocks noChangeArrowheads="1"/>
          </p:cNvSpPr>
          <p:nvPr/>
        </p:nvSpPr>
        <p:spPr bwMode="auto">
          <a:xfrm>
            <a:off x="1644650" y="5684838"/>
            <a:ext cx="792163" cy="2159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6" name="Line 6"/>
          <p:cNvSpPr>
            <a:spLocks noChangeShapeType="1"/>
          </p:cNvSpPr>
          <p:nvPr/>
        </p:nvSpPr>
        <p:spPr bwMode="auto">
          <a:xfrm>
            <a:off x="1619250" y="5845175"/>
            <a:ext cx="86518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7" name="Text Box 7"/>
          <p:cNvSpPr txBox="1">
            <a:spLocks noChangeArrowheads="1"/>
          </p:cNvSpPr>
          <p:nvPr/>
        </p:nvSpPr>
        <p:spPr bwMode="auto">
          <a:xfrm>
            <a:off x="1619250" y="4365625"/>
            <a:ext cx="11525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Inner edge @ 0.7 AU</a:t>
            </a:r>
          </a:p>
        </p:txBody>
      </p:sp>
      <p:sp>
        <p:nvSpPr>
          <p:cNvPr id="30728" name="Line 8"/>
          <p:cNvSpPr>
            <a:spLocks noChangeShapeType="1"/>
          </p:cNvSpPr>
          <p:nvPr/>
        </p:nvSpPr>
        <p:spPr bwMode="auto">
          <a:xfrm>
            <a:off x="1908175" y="4941888"/>
            <a:ext cx="431800" cy="719137"/>
          </a:xfrm>
          <a:prstGeom prst="line">
            <a:avLst/>
          </a:prstGeom>
          <a:noFill/>
          <a:ln w="158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9" name="Text Box 9"/>
          <p:cNvSpPr txBox="1">
            <a:spLocks noChangeArrowheads="1"/>
          </p:cNvSpPr>
          <p:nvPr/>
        </p:nvSpPr>
        <p:spPr bwMode="auto">
          <a:xfrm>
            <a:off x="2771775" y="4076700"/>
            <a:ext cx="11525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Outer edge @ 1.0 AU</a:t>
            </a:r>
          </a:p>
        </p:txBody>
      </p:sp>
      <p:sp>
        <p:nvSpPr>
          <p:cNvPr id="30730" name="Line 10"/>
          <p:cNvSpPr>
            <a:spLocks noChangeShapeType="1"/>
          </p:cNvSpPr>
          <p:nvPr/>
        </p:nvSpPr>
        <p:spPr bwMode="auto">
          <a:xfrm flipH="1">
            <a:off x="2916238" y="4581525"/>
            <a:ext cx="431800" cy="1079500"/>
          </a:xfrm>
          <a:prstGeom prst="line">
            <a:avLst/>
          </a:prstGeom>
          <a:noFill/>
          <a:ln w="158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1" name="Text Box 11"/>
          <p:cNvSpPr txBox="1">
            <a:spLocks noChangeArrowheads="1"/>
          </p:cNvSpPr>
          <p:nvPr/>
        </p:nvSpPr>
        <p:spPr bwMode="auto">
          <a:xfrm>
            <a:off x="1403350" y="188913"/>
            <a:ext cx="6985000"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chemeClr val="bg1"/>
                </a:solidFill>
              </a:rPr>
              <a:t>Hansen, 2009</a:t>
            </a:r>
          </a:p>
        </p:txBody>
      </p:sp>
      <p:pic>
        <p:nvPicPr>
          <p:cNvPr id="30732" name="Picture 12" descr="apj314269f1_l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0"/>
            <a:ext cx="5292725" cy="4975225"/>
          </a:xfrm>
          <a:prstGeom prst="rect">
            <a:avLst/>
          </a:prstGeom>
          <a:noFill/>
          <a:extLst>
            <a:ext uri="{909E8E84-426E-40DD-AFC4-6F175D3DCCD1}">
              <a14:hiddenFill xmlns:a14="http://schemas.microsoft.com/office/drawing/2010/main">
                <a:solidFill>
                  <a:srgbClr val="FFFFFF"/>
                </a:solidFill>
              </a14:hiddenFill>
            </a:ext>
          </a:extLst>
        </p:spPr>
      </p:pic>
      <p:sp>
        <p:nvSpPr>
          <p:cNvPr id="30733" name="Text Box 13"/>
          <p:cNvSpPr txBox="1">
            <a:spLocks noChangeArrowheads="1"/>
          </p:cNvSpPr>
          <p:nvPr/>
        </p:nvSpPr>
        <p:spPr bwMode="auto">
          <a:xfrm>
            <a:off x="1547813" y="4149725"/>
            <a:ext cx="12239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a:solidFill>
                  <a:srgbClr val="FFFF00"/>
                </a:solidFill>
              </a:rPr>
              <a:t>Ida &amp; Lin, 2008</a:t>
            </a:r>
          </a:p>
        </p:txBody>
      </p:sp>
      <p:sp>
        <p:nvSpPr>
          <p:cNvPr id="30734" name="Text Box 14"/>
          <p:cNvSpPr txBox="1">
            <a:spLocks noChangeArrowheads="1"/>
          </p:cNvSpPr>
          <p:nvPr/>
        </p:nvSpPr>
        <p:spPr bwMode="auto">
          <a:xfrm>
            <a:off x="3708400" y="4076700"/>
            <a:ext cx="5048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b="1">
                <a:solidFill>
                  <a:srgbClr val="FF0000"/>
                </a:solidFill>
              </a:rPr>
              <a:t>?</a:t>
            </a:r>
          </a:p>
        </p:txBody>
      </p:sp>
      <p:pic>
        <p:nvPicPr>
          <p:cNvPr id="30735" name="Picture 15" descr="compare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3438" y="4365625"/>
            <a:ext cx="1173162" cy="144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8352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7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2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7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7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73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073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3073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073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0734">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0722"/>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2" presetClass="mediacall" presetSubtype="0" fill="hold" nodeType="clickEffect">
                                  <p:stCondLst>
                                    <p:cond delay="0"/>
                                  </p:stCondLst>
                                  <p:childTnLst>
                                    <p:cmd type="call" cmd="togglePause">
                                      <p:cBhvr>
                                        <p:cTn id="47" dur="1" fill="hold"/>
                                        <p:tgtEl>
                                          <p:spTgt spid="30722"/>
                                        </p:tgtEl>
                                      </p:cBhvr>
                                    </p:cmd>
                                  </p:childTnLst>
                                </p:cTn>
                              </p:par>
                            </p:childTnLst>
                          </p:cTn>
                        </p:par>
                      </p:childTnLst>
                    </p:cTn>
                  </p:par>
                </p:childTnLst>
              </p:cTn>
              <p:nextCondLst>
                <p:cond evt="onClick" delay="0">
                  <p:tgtEl>
                    <p:spTgt spid="30722"/>
                  </p:tgtEl>
                </p:cond>
              </p:nextCondLst>
            </p:seq>
            <p:video>
              <p:cMediaNode>
                <p:cTn id="48" fill="hold" display="0">
                  <p:stCondLst>
                    <p:cond delay="indefinite"/>
                  </p:stCondLst>
                  <p:endCondLst>
                    <p:cond evt="onNext" delay="0">
                      <p:tgtEl>
                        <p:sldTgt/>
                      </p:tgtEl>
                    </p:cond>
                    <p:cond evt="onPrev" delay="0">
                      <p:tgtEl>
                        <p:sldTgt/>
                      </p:tgtEl>
                    </p:cond>
                  </p:endCondLst>
                </p:cTn>
                <p:tgtEl>
                  <p:spTgt spid="30722"/>
                </p:tgtEl>
              </p:cMediaNode>
            </p:video>
          </p:childTnLst>
        </p:cTn>
      </p:par>
    </p:tnLst>
    <p:bldLst>
      <p:bldP spid="30723" grpId="0" animBg="1"/>
      <p:bldP spid="30724" grpId="0" animBg="1"/>
      <p:bldP spid="30725" grpId="0" animBg="1"/>
      <p:bldP spid="30726" grpId="0" animBg="1"/>
      <p:bldP spid="30727" grpId="0"/>
      <p:bldP spid="30728" grpId="0" animBg="1"/>
      <p:bldP spid="30729" grpId="0"/>
      <p:bldP spid="30730" grpId="0" animBg="1"/>
      <p:bldP spid="307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3" name="Text Box 5"/>
          <p:cNvSpPr txBox="1">
            <a:spLocks noChangeArrowheads="1"/>
          </p:cNvSpPr>
          <p:nvPr/>
        </p:nvSpPr>
        <p:spPr bwMode="auto">
          <a:xfrm>
            <a:off x="395288" y="260350"/>
            <a:ext cx="16557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48134" name="Text Box 6"/>
          <p:cNvSpPr txBox="1">
            <a:spLocks noChangeArrowheads="1"/>
          </p:cNvSpPr>
          <p:nvPr/>
        </p:nvSpPr>
        <p:spPr bwMode="auto">
          <a:xfrm>
            <a:off x="395288" y="260350"/>
            <a:ext cx="81375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a:solidFill>
                  <a:srgbClr val="FF0000"/>
                </a:solidFill>
              </a:rPr>
              <a:t>Evolutions of Jupiter and Saturn: </a:t>
            </a:r>
          </a:p>
          <a:p>
            <a:pPr>
              <a:spcBef>
                <a:spcPct val="50000"/>
              </a:spcBef>
            </a:pPr>
            <a:r>
              <a:rPr lang="en-US" sz="2000" b="1">
                <a:solidFill>
                  <a:srgbClr val="FF0000"/>
                </a:solidFill>
              </a:rPr>
              <a:t>Scenarios consistent with hydro-dynamical simulations</a:t>
            </a:r>
          </a:p>
        </p:txBody>
      </p:sp>
      <p:pic>
        <p:nvPicPr>
          <p:cNvPr id="48135" name="Picture 7" descr="cartoon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157288"/>
            <a:ext cx="8382000" cy="5700712"/>
          </a:xfrm>
          <a:prstGeom prst="rect">
            <a:avLst/>
          </a:prstGeom>
          <a:noFill/>
          <a:extLst>
            <a:ext uri="{909E8E84-426E-40DD-AFC4-6F175D3DCCD1}">
              <a14:hiddenFill xmlns:a14="http://schemas.microsoft.com/office/drawing/2010/main">
                <a:solidFill>
                  <a:srgbClr val="FFFFFF"/>
                </a:solidFill>
              </a14:hiddenFill>
            </a:ext>
          </a:extLst>
        </p:spPr>
      </p:pic>
      <p:sp>
        <p:nvSpPr>
          <p:cNvPr id="48136" name="Rectangle 8"/>
          <p:cNvSpPr>
            <a:spLocks noChangeArrowheads="1"/>
          </p:cNvSpPr>
          <p:nvPr/>
        </p:nvSpPr>
        <p:spPr bwMode="auto">
          <a:xfrm>
            <a:off x="684213" y="2636838"/>
            <a:ext cx="431800" cy="3240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35931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81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6" grpId="0" animBg="1"/>
    </p:bld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14548</TotalTime>
  <Words>767</Words>
  <Application>Microsoft Office PowerPoint</Application>
  <PresentationFormat>On-screen Show (4:3)</PresentationFormat>
  <Paragraphs>98</Paragraphs>
  <Slides>21</Slides>
  <Notes>15</Notes>
  <HiddenSlides>0</HiddenSlides>
  <MMClips>6</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Modèle par défaut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delivery</vt:lpstr>
      <vt:lpstr>PowerPoint Presentation</vt:lpstr>
      <vt:lpstr>PowerPoint Presentation</vt:lpstr>
      <vt:lpstr>PowerPoint Presentation</vt:lpstr>
      <vt:lpstr>PowerPoint Presentation</vt:lpstr>
      <vt:lpstr>PowerPoint Presentation</vt:lpstr>
    </vt:vector>
  </TitlesOfParts>
  <Company>O.C.A.  Nice  FRANCE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Alessandro MORBIDELLI</dc:creator>
  <cp:lastModifiedBy>TestW7</cp:lastModifiedBy>
  <cp:revision>70</cp:revision>
  <dcterms:created xsi:type="dcterms:W3CDTF">2010-08-30T13:32:30Z</dcterms:created>
  <dcterms:modified xsi:type="dcterms:W3CDTF">2013-01-30T11:38:37Z</dcterms:modified>
</cp:coreProperties>
</file>