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789" r:id="rId3"/>
    <p:sldId id="772" r:id="rId4"/>
    <p:sldId id="790" r:id="rId5"/>
    <p:sldId id="782" r:id="rId6"/>
    <p:sldId id="783" r:id="rId7"/>
    <p:sldId id="787" r:id="rId8"/>
    <p:sldId id="784" r:id="rId9"/>
    <p:sldId id="775" r:id="rId10"/>
    <p:sldId id="779" r:id="rId11"/>
    <p:sldId id="777" r:id="rId12"/>
    <p:sldId id="785" r:id="rId13"/>
    <p:sldId id="776" r:id="rId14"/>
    <p:sldId id="696" r:id="rId15"/>
    <p:sldId id="778" r:id="rId16"/>
    <p:sldId id="773" r:id="rId17"/>
    <p:sldId id="774" r:id="rId18"/>
    <p:sldId id="781" r:id="rId19"/>
    <p:sldId id="791" r:id="rId20"/>
    <p:sldId id="792" r:id="rId21"/>
    <p:sldId id="786" r:id="rId22"/>
    <p:sldId id="788" r:id="rId23"/>
    <p:sldId id="720" r:id="rId24"/>
    <p:sldId id="697" r:id="rId25"/>
    <p:sldId id="740" r:id="rId26"/>
    <p:sldId id="660" r:id="rId27"/>
    <p:sldId id="663" r:id="rId28"/>
    <p:sldId id="680" r:id="rId29"/>
    <p:sldId id="647" r:id="rId30"/>
    <p:sldId id="771" r:id="rId31"/>
    <p:sldId id="751" r:id="rId32"/>
    <p:sldId id="628" r:id="rId33"/>
    <p:sldId id="630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78AAF"/>
    <a:srgbClr val="339EB3"/>
    <a:srgbClr val="86A0A8"/>
    <a:srgbClr val="BBDAE5"/>
    <a:srgbClr val="FF3300"/>
    <a:srgbClr val="B2B2B2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4" autoAdjust="0"/>
    <p:restoredTop sz="92422" autoAdjust="0"/>
  </p:normalViewPr>
  <p:slideViewPr>
    <p:cSldViewPr snapToGrid="0">
      <p:cViewPr>
        <p:scale>
          <a:sx n="66" d="100"/>
          <a:sy n="66" d="100"/>
        </p:scale>
        <p:origin x="-114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B7F3E7-9245-4384-B9EB-3F4F9C32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D187B7C6-C48E-4E2A-9DCE-0245231DC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7C749-85A0-4F80-8FAA-692644D44B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56138" cy="3492500"/>
          </a:xfrm>
          <a:ln w="12700" cap="flat">
            <a:solidFill>
              <a:schemeClr val="tx1"/>
            </a:solidFill>
          </a:ln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9600"/>
            <a:ext cx="5140325" cy="4191000"/>
          </a:xfrm>
          <a:noFill/>
          <a:ln/>
        </p:spPr>
        <p:txBody>
          <a:bodyPr lIns="93824" tIns="46913" rIns="93824" bIns="469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21260-B0AF-425D-93BE-F81DA42C796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D7327-A69B-4C23-ACFA-BD945EB275A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6E446-D218-4434-9AAC-B32E189F1E6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BC2EB-FC95-40AE-95CA-D2AA00B812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C0FD365F-3D3F-416C-9F0A-9007C9E25F92}" type="slidenum">
              <a:rPr lang="en-US" sz="1200">
                <a:latin typeface="Arial" charset="0"/>
                <a:ea typeface="ＭＳ Ｐゴシック" pitchFamily="34" charset="-128"/>
              </a:rPr>
              <a:pPr algn="r" defTabSz="931863"/>
              <a:t>25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2BEEF-0571-43A6-866E-7E84ED830FC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56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60020F5-D167-4B64-A856-6FEC5CF98EC5}" type="slidenum">
              <a:rPr lang="en-US" sz="1200">
                <a:latin typeface="Arial" charset="0"/>
              </a:rPr>
              <a:pPr algn="r" defTabSz="931863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94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4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824" tIns="46913" rIns="93824" bIns="469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9968-AF77-4F34-A1AB-7B3515ED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CB71-2985-411C-AECF-F929FCA6F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DF11-C8C6-459B-85D7-242958CD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6140-162E-430E-972E-1E9933C1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AB9E2-5488-4CAC-9FF7-6E2BA687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FA1E-E0FC-48F1-9480-A8F32F6A8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74FB-F67E-4FD4-A9ED-50FA1B82F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5667-C126-4B6F-9A46-15973337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56CC-238A-4B90-9ABC-96328E9B6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AD34-D054-4296-9A04-260EBDC2C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E772-478C-4E97-9419-1B15FB01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CB113D3-DA54-44F9-9B19-9990AE77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1082902"/>
            <a:ext cx="890905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</a:rPr>
              <a:t>Chemical and isotopic consequences of </a:t>
            </a:r>
            <a:r>
              <a:rPr lang="en-US" sz="4000" b="1" dirty="0" err="1" smtClean="0">
                <a:solidFill>
                  <a:srgbClr val="FF3300"/>
                </a:solidFill>
              </a:rPr>
              <a:t>lossy</a:t>
            </a:r>
            <a:r>
              <a:rPr lang="en-US" sz="4000" b="1" dirty="0" smtClean="0">
                <a:solidFill>
                  <a:srgbClr val="FF3300"/>
                </a:solidFill>
              </a:rPr>
              <a:t> accretion: Preliminary results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85176" y="2624138"/>
            <a:ext cx="4943469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800" b="1" dirty="0"/>
              <a:t>Francis </a:t>
            </a:r>
            <a:r>
              <a:rPr lang="en-US" sz="2800" b="1" dirty="0" err="1" smtClean="0"/>
              <a:t>Nimmo</a:t>
            </a:r>
            <a:r>
              <a:rPr lang="en-US" sz="2800" b="1" dirty="0" smtClean="0"/>
              <a:t> &amp; Tina Dwyer </a:t>
            </a:r>
            <a:endParaRPr lang="en-US" sz="2800" b="1" dirty="0"/>
          </a:p>
          <a:p>
            <a:pPr algn="ctr" eaLnBrk="0" hangingPunct="0"/>
            <a:r>
              <a:rPr lang="en-US" sz="2800" dirty="0"/>
              <a:t>(U. C. Santa Cruz</a:t>
            </a:r>
            <a:r>
              <a:rPr lang="en-US" sz="2800" dirty="0" smtClean="0"/>
              <a:t>)</a:t>
            </a:r>
          </a:p>
          <a:p>
            <a:pPr algn="ctr" eaLnBrk="0" hangingPunct="0"/>
            <a:endParaRPr lang="en-US" sz="2800" dirty="0" smtClean="0"/>
          </a:p>
          <a:p>
            <a:pPr algn="ctr" eaLnBrk="0" hangingPunct="0"/>
            <a:r>
              <a:rPr lang="en-US" sz="2800" b="1" dirty="0" smtClean="0"/>
              <a:t>John Chambers</a:t>
            </a:r>
          </a:p>
          <a:p>
            <a:pPr algn="ctr" eaLnBrk="0" hangingPunct="0"/>
            <a:r>
              <a:rPr lang="en-US" sz="2800" dirty="0" smtClean="0"/>
              <a:t>(DTM)</a:t>
            </a:r>
            <a:endParaRPr lang="en-US" sz="2800" dirty="0"/>
          </a:p>
          <a:p>
            <a:pPr algn="ctr" eaLnBrk="0" hangingPunct="0"/>
            <a:endParaRPr lang="en-US" sz="2800" dirty="0"/>
          </a:p>
        </p:txBody>
      </p:sp>
      <p:pic>
        <p:nvPicPr>
          <p:cNvPr id="27652" name="Picture 9" descr="slug"/>
          <p:cNvPicPr>
            <a:picLocks noChangeAspect="1" noChangeArrowheads="1"/>
          </p:cNvPicPr>
          <p:nvPr/>
        </p:nvPicPr>
        <p:blipFill>
          <a:blip r:embed="rId3" cstate="print"/>
          <a:srcRect b="14433"/>
          <a:stretch>
            <a:fillRect/>
          </a:stretch>
        </p:blipFill>
        <p:spPr bwMode="auto">
          <a:xfrm>
            <a:off x="6305550" y="4630738"/>
            <a:ext cx="28384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3" descr="UCSC Seal 02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" y="4630738"/>
            <a:ext cx="22875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42685" y="112485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Roughly half the collisions are </a:t>
            </a:r>
            <a:r>
              <a:rPr lang="en-US" sz="3200" kern="0" noProof="0" dirty="0" smtClean="0">
                <a:latin typeface="+mn-lt"/>
              </a:rPr>
              <a:t>hit-and-run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Timescale to reach half final mass comparable to perfect merger cases</a:t>
            </a:r>
            <a:endParaRPr lang="en-US" sz="32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Timescale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3200" b="0" i="1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accretion slightly longer than in perfect merger case (cf. </a:t>
            </a:r>
            <a:r>
              <a:rPr kumimoji="0" lang="en-US" sz="32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Kokubo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Genda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baseline="0" noProof="0" dirty="0" smtClean="0">
                <a:latin typeface="+mn-lt"/>
              </a:rPr>
              <a:t>Final planets slightly less massive, slightly more of them (on average)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Eccentricities slightly lower (on average)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baseline="0" noProof="0" dirty="0" smtClean="0">
                <a:latin typeface="+mn-lt"/>
              </a:rPr>
              <a:t>Radial mixing relatively efficient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and bulk chemistry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33829" y="1429658"/>
            <a:ext cx="8563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Post-processing step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Escaping mass in this order: projectile mantle, target mantle, projectile core, target core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Rare outcomes include “Mercury analogue” mantle </a:t>
            </a:r>
            <a:r>
              <a:rPr lang="en-US" sz="3200" kern="0" noProof="0" dirty="0" err="1" smtClean="0">
                <a:latin typeface="+mn-lt"/>
              </a:rPr>
              <a:t>strippin</a:t>
            </a:r>
            <a:r>
              <a:rPr lang="en-US" sz="3200" kern="0" dirty="0" smtClean="0">
                <a:latin typeface="+mn-lt"/>
              </a:rPr>
              <a:t>g events</a:t>
            </a:r>
            <a:endParaRPr lang="en-US" sz="3200" kern="0" noProof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e_fra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911" y="630464"/>
            <a:ext cx="7372350" cy="6038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602514" y="1553028"/>
            <a:ext cx="449943" cy="44994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mercury_analo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9315"/>
            <a:ext cx="5312229" cy="422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chemistry outcomes</a:t>
            </a:r>
            <a:endParaRPr lang="en-US" dirty="0"/>
          </a:p>
        </p:txBody>
      </p:sp>
      <p:pic>
        <p:nvPicPr>
          <p:cNvPr id="3" name="Picture 2" descr="YAMass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42689"/>
            <a:ext cx="8577943" cy="459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Hf-W system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69863" y="893763"/>
            <a:ext cx="86471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aseline="30000"/>
              <a:t>182</a:t>
            </a:r>
            <a:r>
              <a:rPr lang="en-US" sz="2800"/>
              <a:t>Hf decays to </a:t>
            </a:r>
            <a:r>
              <a:rPr lang="en-US" sz="2800" baseline="30000"/>
              <a:t>182</a:t>
            </a:r>
            <a:r>
              <a:rPr lang="en-US" sz="2800"/>
              <a:t>W, half-life 9 Myrs (comparable to accretion timescale)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Hf stays in silicates, W goes into core, so </a:t>
            </a:r>
            <a:r>
              <a:rPr lang="en-US" sz="2800">
                <a:solidFill>
                  <a:srgbClr val="FF0000"/>
                </a:solidFill>
              </a:rPr>
              <a:t>observations time core formation</a:t>
            </a:r>
            <a:r>
              <a:rPr lang="en-US" sz="2800"/>
              <a:t> (related to accretion process)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54013" y="2592388"/>
            <a:ext cx="8196262" cy="1452562"/>
            <a:chOff x="202" y="2250"/>
            <a:chExt cx="5163" cy="915"/>
          </a:xfrm>
        </p:grpSpPr>
        <p:sp>
          <p:nvSpPr>
            <p:cNvPr id="1069" name="Oval 39"/>
            <p:cNvSpPr>
              <a:spLocks noChangeArrowheads="1"/>
            </p:cNvSpPr>
            <p:nvPr/>
          </p:nvSpPr>
          <p:spPr bwMode="auto">
            <a:xfrm>
              <a:off x="4056" y="2623"/>
              <a:ext cx="67" cy="6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0"/>
            <p:cNvSpPr>
              <a:spLocks noChangeArrowheads="1"/>
            </p:cNvSpPr>
            <p:nvPr/>
          </p:nvSpPr>
          <p:spPr bwMode="auto">
            <a:xfrm>
              <a:off x="4054" y="2886"/>
              <a:ext cx="67" cy="6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Text Box 43"/>
            <p:cNvSpPr txBox="1">
              <a:spLocks noChangeArrowheads="1"/>
            </p:cNvSpPr>
            <p:nvPr/>
          </p:nvSpPr>
          <p:spPr bwMode="auto">
            <a:xfrm>
              <a:off x="4138" y="2589"/>
              <a:ext cx="1227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aseline="30000"/>
                <a:t>182</a:t>
              </a:r>
              <a:r>
                <a:rPr lang="en-US"/>
                <a:t>Hf (rock-loving)</a:t>
              </a:r>
            </a:p>
          </p:txBody>
        </p:sp>
        <p:sp>
          <p:nvSpPr>
            <p:cNvPr id="1072" name="Text Box 44"/>
            <p:cNvSpPr txBox="1">
              <a:spLocks noChangeArrowheads="1"/>
            </p:cNvSpPr>
            <p:nvPr/>
          </p:nvSpPr>
          <p:spPr bwMode="auto">
            <a:xfrm>
              <a:off x="4163" y="2843"/>
              <a:ext cx="118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aseline="30000"/>
                <a:t>182</a:t>
              </a:r>
              <a:r>
                <a:rPr lang="en-US"/>
                <a:t>W (iron-loving)</a:t>
              </a:r>
            </a:p>
          </p:txBody>
        </p:sp>
        <p:grpSp>
          <p:nvGrpSpPr>
            <p:cNvPr id="1073" name="Group 48"/>
            <p:cNvGrpSpPr>
              <a:grpSpLocks/>
            </p:cNvGrpSpPr>
            <p:nvPr/>
          </p:nvGrpSpPr>
          <p:grpSpPr bwMode="auto">
            <a:xfrm>
              <a:off x="202" y="2250"/>
              <a:ext cx="3737" cy="914"/>
              <a:chOff x="338" y="3213"/>
              <a:chExt cx="4161" cy="990"/>
            </a:xfrm>
          </p:grpSpPr>
          <p:sp>
            <p:nvSpPr>
              <p:cNvPr id="1075" name="Text Box 49"/>
              <p:cNvSpPr txBox="1">
                <a:spLocks noChangeArrowheads="1"/>
              </p:cNvSpPr>
              <p:nvPr/>
            </p:nvSpPr>
            <p:spPr bwMode="auto">
              <a:xfrm>
                <a:off x="338" y="3213"/>
                <a:ext cx="3331" cy="3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/>
                  <a:t>Late core formation – no excess </a:t>
                </a:r>
                <a:r>
                  <a:rPr lang="en-US" sz="2400" baseline="30000"/>
                  <a:t>182</a:t>
                </a:r>
                <a:r>
                  <a:rPr lang="en-US" sz="2400"/>
                  <a:t>W</a:t>
                </a:r>
              </a:p>
            </p:txBody>
          </p:sp>
          <p:grpSp>
            <p:nvGrpSpPr>
              <p:cNvPr id="1076" name="Group 50"/>
              <p:cNvGrpSpPr>
                <a:grpSpLocks/>
              </p:cNvGrpSpPr>
              <p:nvPr/>
            </p:nvGrpSpPr>
            <p:grpSpPr bwMode="auto">
              <a:xfrm>
                <a:off x="655" y="3530"/>
                <a:ext cx="3844" cy="673"/>
                <a:chOff x="655" y="3530"/>
                <a:chExt cx="3844" cy="673"/>
              </a:xfrm>
            </p:grpSpPr>
            <p:grpSp>
              <p:nvGrpSpPr>
                <p:cNvPr id="1077" name="Group 51"/>
                <p:cNvGrpSpPr>
                  <a:grpSpLocks/>
                </p:cNvGrpSpPr>
                <p:nvPr/>
              </p:nvGrpSpPr>
              <p:grpSpPr bwMode="auto">
                <a:xfrm>
                  <a:off x="655" y="3530"/>
                  <a:ext cx="3844" cy="673"/>
                  <a:chOff x="722" y="3305"/>
                  <a:chExt cx="3844" cy="673"/>
                </a:xfrm>
              </p:grpSpPr>
              <p:sp>
                <p:nvSpPr>
                  <p:cNvPr id="1080" name="Freeform 52"/>
                  <p:cNvSpPr>
                    <a:spLocks/>
                  </p:cNvSpPr>
                  <p:nvPr/>
                </p:nvSpPr>
                <p:spPr bwMode="auto">
                  <a:xfrm>
                    <a:off x="722" y="3318"/>
                    <a:ext cx="1069" cy="660"/>
                  </a:xfrm>
                  <a:custGeom>
                    <a:avLst/>
                    <a:gdLst>
                      <a:gd name="T0" fmla="*/ 0 w 1069"/>
                      <a:gd name="T1" fmla="*/ 225 h 660"/>
                      <a:gd name="T2" fmla="*/ 76 w 1069"/>
                      <a:gd name="T3" fmla="*/ 159 h 660"/>
                      <a:gd name="T4" fmla="*/ 142 w 1069"/>
                      <a:gd name="T5" fmla="*/ 109 h 660"/>
                      <a:gd name="T6" fmla="*/ 218 w 1069"/>
                      <a:gd name="T7" fmla="*/ 67 h 660"/>
                      <a:gd name="T8" fmla="*/ 309 w 1069"/>
                      <a:gd name="T9" fmla="*/ 33 h 660"/>
                      <a:gd name="T10" fmla="*/ 426 w 1069"/>
                      <a:gd name="T11" fmla="*/ 8 h 660"/>
                      <a:gd name="T12" fmla="*/ 510 w 1069"/>
                      <a:gd name="T13" fmla="*/ 0 h 660"/>
                      <a:gd name="T14" fmla="*/ 618 w 1069"/>
                      <a:gd name="T15" fmla="*/ 0 h 660"/>
                      <a:gd name="T16" fmla="*/ 710 w 1069"/>
                      <a:gd name="T17" fmla="*/ 8 h 660"/>
                      <a:gd name="T18" fmla="*/ 802 w 1069"/>
                      <a:gd name="T19" fmla="*/ 42 h 660"/>
                      <a:gd name="T20" fmla="*/ 910 w 1069"/>
                      <a:gd name="T21" fmla="*/ 84 h 660"/>
                      <a:gd name="T22" fmla="*/ 994 w 1069"/>
                      <a:gd name="T23" fmla="*/ 134 h 660"/>
                      <a:gd name="T24" fmla="*/ 1069 w 1069"/>
                      <a:gd name="T25" fmla="*/ 192 h 660"/>
                      <a:gd name="T26" fmla="*/ 543 w 1069"/>
                      <a:gd name="T27" fmla="*/ 660 h 660"/>
                      <a:gd name="T28" fmla="*/ 0 w 1069"/>
                      <a:gd name="T29" fmla="*/ 225 h 6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69"/>
                      <a:gd name="T46" fmla="*/ 0 h 660"/>
                      <a:gd name="T47" fmla="*/ 1069 w 1069"/>
                      <a:gd name="T48" fmla="*/ 660 h 66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69" h="660">
                        <a:moveTo>
                          <a:pt x="0" y="225"/>
                        </a:moveTo>
                        <a:lnTo>
                          <a:pt x="76" y="159"/>
                        </a:lnTo>
                        <a:lnTo>
                          <a:pt x="142" y="109"/>
                        </a:lnTo>
                        <a:lnTo>
                          <a:pt x="218" y="67"/>
                        </a:lnTo>
                        <a:lnTo>
                          <a:pt x="309" y="33"/>
                        </a:lnTo>
                        <a:lnTo>
                          <a:pt x="426" y="8"/>
                        </a:lnTo>
                        <a:lnTo>
                          <a:pt x="510" y="0"/>
                        </a:lnTo>
                        <a:lnTo>
                          <a:pt x="618" y="0"/>
                        </a:lnTo>
                        <a:lnTo>
                          <a:pt x="710" y="8"/>
                        </a:lnTo>
                        <a:lnTo>
                          <a:pt x="802" y="42"/>
                        </a:lnTo>
                        <a:lnTo>
                          <a:pt x="910" y="84"/>
                        </a:lnTo>
                        <a:lnTo>
                          <a:pt x="994" y="134"/>
                        </a:lnTo>
                        <a:lnTo>
                          <a:pt x="1069" y="192"/>
                        </a:lnTo>
                        <a:lnTo>
                          <a:pt x="543" y="660"/>
                        </a:lnTo>
                        <a:lnTo>
                          <a:pt x="0" y="225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53"/>
                  <p:cNvSpPr>
                    <a:spLocks/>
                  </p:cNvSpPr>
                  <p:nvPr/>
                </p:nvSpPr>
                <p:spPr bwMode="auto">
                  <a:xfrm>
                    <a:off x="2136" y="3305"/>
                    <a:ext cx="1069" cy="660"/>
                  </a:xfrm>
                  <a:custGeom>
                    <a:avLst/>
                    <a:gdLst>
                      <a:gd name="T0" fmla="*/ 0 w 1069"/>
                      <a:gd name="T1" fmla="*/ 225 h 660"/>
                      <a:gd name="T2" fmla="*/ 76 w 1069"/>
                      <a:gd name="T3" fmla="*/ 159 h 660"/>
                      <a:gd name="T4" fmla="*/ 142 w 1069"/>
                      <a:gd name="T5" fmla="*/ 109 h 660"/>
                      <a:gd name="T6" fmla="*/ 218 w 1069"/>
                      <a:gd name="T7" fmla="*/ 67 h 660"/>
                      <a:gd name="T8" fmla="*/ 309 w 1069"/>
                      <a:gd name="T9" fmla="*/ 33 h 660"/>
                      <a:gd name="T10" fmla="*/ 426 w 1069"/>
                      <a:gd name="T11" fmla="*/ 8 h 660"/>
                      <a:gd name="T12" fmla="*/ 510 w 1069"/>
                      <a:gd name="T13" fmla="*/ 0 h 660"/>
                      <a:gd name="T14" fmla="*/ 618 w 1069"/>
                      <a:gd name="T15" fmla="*/ 0 h 660"/>
                      <a:gd name="T16" fmla="*/ 710 w 1069"/>
                      <a:gd name="T17" fmla="*/ 8 h 660"/>
                      <a:gd name="T18" fmla="*/ 802 w 1069"/>
                      <a:gd name="T19" fmla="*/ 42 h 660"/>
                      <a:gd name="T20" fmla="*/ 910 w 1069"/>
                      <a:gd name="T21" fmla="*/ 84 h 660"/>
                      <a:gd name="T22" fmla="*/ 994 w 1069"/>
                      <a:gd name="T23" fmla="*/ 134 h 660"/>
                      <a:gd name="T24" fmla="*/ 1069 w 1069"/>
                      <a:gd name="T25" fmla="*/ 192 h 660"/>
                      <a:gd name="T26" fmla="*/ 543 w 1069"/>
                      <a:gd name="T27" fmla="*/ 660 h 660"/>
                      <a:gd name="T28" fmla="*/ 0 w 1069"/>
                      <a:gd name="T29" fmla="*/ 225 h 66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69"/>
                      <a:gd name="T46" fmla="*/ 0 h 660"/>
                      <a:gd name="T47" fmla="*/ 1069 w 1069"/>
                      <a:gd name="T48" fmla="*/ 660 h 66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69" h="660">
                        <a:moveTo>
                          <a:pt x="0" y="225"/>
                        </a:moveTo>
                        <a:lnTo>
                          <a:pt x="76" y="159"/>
                        </a:lnTo>
                        <a:lnTo>
                          <a:pt x="142" y="109"/>
                        </a:lnTo>
                        <a:lnTo>
                          <a:pt x="218" y="67"/>
                        </a:lnTo>
                        <a:lnTo>
                          <a:pt x="309" y="33"/>
                        </a:lnTo>
                        <a:lnTo>
                          <a:pt x="426" y="8"/>
                        </a:lnTo>
                        <a:lnTo>
                          <a:pt x="510" y="0"/>
                        </a:lnTo>
                        <a:lnTo>
                          <a:pt x="618" y="0"/>
                        </a:lnTo>
                        <a:lnTo>
                          <a:pt x="710" y="8"/>
                        </a:lnTo>
                        <a:lnTo>
                          <a:pt x="802" y="42"/>
                        </a:lnTo>
                        <a:lnTo>
                          <a:pt x="910" y="84"/>
                        </a:lnTo>
                        <a:lnTo>
                          <a:pt x="994" y="134"/>
                        </a:lnTo>
                        <a:lnTo>
                          <a:pt x="1069" y="192"/>
                        </a:lnTo>
                        <a:lnTo>
                          <a:pt x="543" y="660"/>
                        </a:lnTo>
                        <a:lnTo>
                          <a:pt x="0" y="225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54"/>
                  <p:cNvSpPr>
                    <a:spLocks/>
                  </p:cNvSpPr>
                  <p:nvPr/>
                </p:nvSpPr>
                <p:spPr bwMode="auto">
                  <a:xfrm>
                    <a:off x="3497" y="3346"/>
                    <a:ext cx="1069" cy="414"/>
                  </a:xfrm>
                  <a:custGeom>
                    <a:avLst/>
                    <a:gdLst>
                      <a:gd name="T0" fmla="*/ 0 w 1069"/>
                      <a:gd name="T1" fmla="*/ 225 h 414"/>
                      <a:gd name="T2" fmla="*/ 76 w 1069"/>
                      <a:gd name="T3" fmla="*/ 159 h 414"/>
                      <a:gd name="T4" fmla="*/ 142 w 1069"/>
                      <a:gd name="T5" fmla="*/ 109 h 414"/>
                      <a:gd name="T6" fmla="*/ 218 w 1069"/>
                      <a:gd name="T7" fmla="*/ 67 h 414"/>
                      <a:gd name="T8" fmla="*/ 309 w 1069"/>
                      <a:gd name="T9" fmla="*/ 33 h 414"/>
                      <a:gd name="T10" fmla="*/ 426 w 1069"/>
                      <a:gd name="T11" fmla="*/ 8 h 414"/>
                      <a:gd name="T12" fmla="*/ 510 w 1069"/>
                      <a:gd name="T13" fmla="*/ 0 h 414"/>
                      <a:gd name="T14" fmla="*/ 618 w 1069"/>
                      <a:gd name="T15" fmla="*/ 0 h 414"/>
                      <a:gd name="T16" fmla="*/ 708 w 1069"/>
                      <a:gd name="T17" fmla="*/ 10 h 414"/>
                      <a:gd name="T18" fmla="*/ 802 w 1069"/>
                      <a:gd name="T19" fmla="*/ 42 h 414"/>
                      <a:gd name="T20" fmla="*/ 910 w 1069"/>
                      <a:gd name="T21" fmla="*/ 84 h 414"/>
                      <a:gd name="T22" fmla="*/ 994 w 1069"/>
                      <a:gd name="T23" fmla="*/ 134 h 414"/>
                      <a:gd name="T24" fmla="*/ 1069 w 1069"/>
                      <a:gd name="T25" fmla="*/ 192 h 414"/>
                      <a:gd name="T26" fmla="*/ 831 w 1069"/>
                      <a:gd name="T27" fmla="*/ 405 h 414"/>
                      <a:gd name="T28" fmla="*/ 781 w 1069"/>
                      <a:gd name="T29" fmla="*/ 364 h 414"/>
                      <a:gd name="T30" fmla="*/ 706 w 1069"/>
                      <a:gd name="T31" fmla="*/ 330 h 414"/>
                      <a:gd name="T32" fmla="*/ 639 w 1069"/>
                      <a:gd name="T33" fmla="*/ 310 h 414"/>
                      <a:gd name="T34" fmla="*/ 555 w 1069"/>
                      <a:gd name="T35" fmla="*/ 298 h 414"/>
                      <a:gd name="T36" fmla="*/ 477 w 1069"/>
                      <a:gd name="T37" fmla="*/ 307 h 414"/>
                      <a:gd name="T38" fmla="*/ 399 w 1069"/>
                      <a:gd name="T39" fmla="*/ 331 h 414"/>
                      <a:gd name="T40" fmla="*/ 327 w 1069"/>
                      <a:gd name="T41" fmla="*/ 364 h 414"/>
                      <a:gd name="T42" fmla="*/ 255 w 1069"/>
                      <a:gd name="T43" fmla="*/ 414 h 414"/>
                      <a:gd name="T44" fmla="*/ 0 w 1069"/>
                      <a:gd name="T45" fmla="*/ 225 h 41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69"/>
                      <a:gd name="T70" fmla="*/ 0 h 414"/>
                      <a:gd name="T71" fmla="*/ 1069 w 1069"/>
                      <a:gd name="T72" fmla="*/ 414 h 41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69" h="414">
                        <a:moveTo>
                          <a:pt x="0" y="225"/>
                        </a:moveTo>
                        <a:lnTo>
                          <a:pt x="76" y="159"/>
                        </a:lnTo>
                        <a:lnTo>
                          <a:pt x="142" y="109"/>
                        </a:lnTo>
                        <a:lnTo>
                          <a:pt x="218" y="67"/>
                        </a:lnTo>
                        <a:lnTo>
                          <a:pt x="309" y="33"/>
                        </a:lnTo>
                        <a:lnTo>
                          <a:pt x="426" y="8"/>
                        </a:lnTo>
                        <a:lnTo>
                          <a:pt x="510" y="0"/>
                        </a:lnTo>
                        <a:lnTo>
                          <a:pt x="618" y="0"/>
                        </a:lnTo>
                        <a:lnTo>
                          <a:pt x="708" y="10"/>
                        </a:lnTo>
                        <a:lnTo>
                          <a:pt x="802" y="42"/>
                        </a:lnTo>
                        <a:lnTo>
                          <a:pt x="910" y="84"/>
                        </a:lnTo>
                        <a:lnTo>
                          <a:pt x="994" y="134"/>
                        </a:lnTo>
                        <a:lnTo>
                          <a:pt x="1069" y="192"/>
                        </a:lnTo>
                        <a:lnTo>
                          <a:pt x="831" y="405"/>
                        </a:lnTo>
                        <a:lnTo>
                          <a:pt x="781" y="364"/>
                        </a:lnTo>
                        <a:lnTo>
                          <a:pt x="706" y="330"/>
                        </a:lnTo>
                        <a:lnTo>
                          <a:pt x="639" y="310"/>
                        </a:lnTo>
                        <a:lnTo>
                          <a:pt x="555" y="298"/>
                        </a:lnTo>
                        <a:lnTo>
                          <a:pt x="477" y="307"/>
                        </a:lnTo>
                        <a:lnTo>
                          <a:pt x="399" y="331"/>
                        </a:lnTo>
                        <a:lnTo>
                          <a:pt x="327" y="364"/>
                        </a:lnTo>
                        <a:lnTo>
                          <a:pt x="255" y="414"/>
                        </a:lnTo>
                        <a:lnTo>
                          <a:pt x="0" y="225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065" y="3411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161" y="3507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403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6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311" y="3516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273" y="3654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968" y="3516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081" y="3646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3592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463"/>
                    <a:ext cx="76" cy="7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112" y="3487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623" y="3559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3406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567" y="3502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621" y="3398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3511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679" y="3649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3511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87" y="3641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3587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3458"/>
                    <a:ext cx="76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8" name="Line 75"/>
                <p:cNvSpPr>
                  <a:spLocks noChangeShapeType="1"/>
                </p:cNvSpPr>
                <p:nvPr/>
              </p:nvSpPr>
              <p:spPr bwMode="auto">
                <a:xfrm>
                  <a:off x="1778" y="3957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Line 76"/>
                <p:cNvSpPr>
                  <a:spLocks noChangeShapeType="1"/>
                </p:cNvSpPr>
                <p:nvPr/>
              </p:nvSpPr>
              <p:spPr bwMode="auto">
                <a:xfrm>
                  <a:off x="3142" y="3937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74" name="Text Box 77"/>
            <p:cNvSpPr txBox="1">
              <a:spLocks noChangeArrowheads="1"/>
            </p:cNvSpPr>
            <p:nvPr/>
          </p:nvSpPr>
          <p:spPr bwMode="auto">
            <a:xfrm>
              <a:off x="3127" y="2934"/>
              <a:ext cx="76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Core forms</a:t>
              </a: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233363" y="4022725"/>
            <a:ext cx="5865812" cy="1708150"/>
            <a:chOff x="126" y="3151"/>
            <a:chExt cx="3695" cy="1076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524" y="3496"/>
              <a:ext cx="3278" cy="613"/>
              <a:chOff x="725" y="1744"/>
              <a:chExt cx="3699" cy="678"/>
            </a:xfrm>
          </p:grpSpPr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725" y="1762"/>
                <a:ext cx="1069" cy="660"/>
              </a:xfrm>
              <a:custGeom>
                <a:avLst/>
                <a:gdLst>
                  <a:gd name="T0" fmla="*/ 0 w 1069"/>
                  <a:gd name="T1" fmla="*/ 225 h 660"/>
                  <a:gd name="T2" fmla="*/ 76 w 1069"/>
                  <a:gd name="T3" fmla="*/ 159 h 660"/>
                  <a:gd name="T4" fmla="*/ 142 w 1069"/>
                  <a:gd name="T5" fmla="*/ 109 h 660"/>
                  <a:gd name="T6" fmla="*/ 218 w 1069"/>
                  <a:gd name="T7" fmla="*/ 67 h 660"/>
                  <a:gd name="T8" fmla="*/ 309 w 1069"/>
                  <a:gd name="T9" fmla="*/ 33 h 660"/>
                  <a:gd name="T10" fmla="*/ 426 w 1069"/>
                  <a:gd name="T11" fmla="*/ 8 h 660"/>
                  <a:gd name="T12" fmla="*/ 510 w 1069"/>
                  <a:gd name="T13" fmla="*/ 0 h 660"/>
                  <a:gd name="T14" fmla="*/ 618 w 1069"/>
                  <a:gd name="T15" fmla="*/ 0 h 660"/>
                  <a:gd name="T16" fmla="*/ 710 w 1069"/>
                  <a:gd name="T17" fmla="*/ 8 h 660"/>
                  <a:gd name="T18" fmla="*/ 802 w 1069"/>
                  <a:gd name="T19" fmla="*/ 42 h 660"/>
                  <a:gd name="T20" fmla="*/ 910 w 1069"/>
                  <a:gd name="T21" fmla="*/ 84 h 660"/>
                  <a:gd name="T22" fmla="*/ 994 w 1069"/>
                  <a:gd name="T23" fmla="*/ 134 h 660"/>
                  <a:gd name="T24" fmla="*/ 1069 w 1069"/>
                  <a:gd name="T25" fmla="*/ 192 h 660"/>
                  <a:gd name="T26" fmla="*/ 543 w 1069"/>
                  <a:gd name="T27" fmla="*/ 660 h 660"/>
                  <a:gd name="T28" fmla="*/ 0 w 1069"/>
                  <a:gd name="T29" fmla="*/ 225 h 6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9"/>
                  <a:gd name="T46" fmla="*/ 0 h 660"/>
                  <a:gd name="T47" fmla="*/ 1069 w 1069"/>
                  <a:gd name="T48" fmla="*/ 660 h 6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9" h="660">
                    <a:moveTo>
                      <a:pt x="0" y="225"/>
                    </a:moveTo>
                    <a:lnTo>
                      <a:pt x="76" y="159"/>
                    </a:lnTo>
                    <a:lnTo>
                      <a:pt x="142" y="109"/>
                    </a:lnTo>
                    <a:lnTo>
                      <a:pt x="218" y="67"/>
                    </a:lnTo>
                    <a:lnTo>
                      <a:pt x="309" y="33"/>
                    </a:lnTo>
                    <a:lnTo>
                      <a:pt x="426" y="8"/>
                    </a:lnTo>
                    <a:lnTo>
                      <a:pt x="510" y="0"/>
                    </a:lnTo>
                    <a:lnTo>
                      <a:pt x="618" y="0"/>
                    </a:lnTo>
                    <a:lnTo>
                      <a:pt x="710" y="8"/>
                    </a:lnTo>
                    <a:lnTo>
                      <a:pt x="802" y="42"/>
                    </a:lnTo>
                    <a:lnTo>
                      <a:pt x="910" y="84"/>
                    </a:lnTo>
                    <a:lnTo>
                      <a:pt x="994" y="134"/>
                    </a:lnTo>
                    <a:lnTo>
                      <a:pt x="1069" y="192"/>
                    </a:lnTo>
                    <a:lnTo>
                      <a:pt x="543" y="66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2040" y="1748"/>
                <a:ext cx="1069" cy="414"/>
              </a:xfrm>
              <a:custGeom>
                <a:avLst/>
                <a:gdLst>
                  <a:gd name="T0" fmla="*/ 0 w 1069"/>
                  <a:gd name="T1" fmla="*/ 225 h 414"/>
                  <a:gd name="T2" fmla="*/ 76 w 1069"/>
                  <a:gd name="T3" fmla="*/ 159 h 414"/>
                  <a:gd name="T4" fmla="*/ 142 w 1069"/>
                  <a:gd name="T5" fmla="*/ 109 h 414"/>
                  <a:gd name="T6" fmla="*/ 218 w 1069"/>
                  <a:gd name="T7" fmla="*/ 67 h 414"/>
                  <a:gd name="T8" fmla="*/ 309 w 1069"/>
                  <a:gd name="T9" fmla="*/ 33 h 414"/>
                  <a:gd name="T10" fmla="*/ 426 w 1069"/>
                  <a:gd name="T11" fmla="*/ 8 h 414"/>
                  <a:gd name="T12" fmla="*/ 510 w 1069"/>
                  <a:gd name="T13" fmla="*/ 0 h 414"/>
                  <a:gd name="T14" fmla="*/ 618 w 1069"/>
                  <a:gd name="T15" fmla="*/ 0 h 414"/>
                  <a:gd name="T16" fmla="*/ 708 w 1069"/>
                  <a:gd name="T17" fmla="*/ 10 h 414"/>
                  <a:gd name="T18" fmla="*/ 802 w 1069"/>
                  <a:gd name="T19" fmla="*/ 42 h 414"/>
                  <a:gd name="T20" fmla="*/ 910 w 1069"/>
                  <a:gd name="T21" fmla="*/ 84 h 414"/>
                  <a:gd name="T22" fmla="*/ 994 w 1069"/>
                  <a:gd name="T23" fmla="*/ 134 h 414"/>
                  <a:gd name="T24" fmla="*/ 1069 w 1069"/>
                  <a:gd name="T25" fmla="*/ 192 h 414"/>
                  <a:gd name="T26" fmla="*/ 831 w 1069"/>
                  <a:gd name="T27" fmla="*/ 405 h 414"/>
                  <a:gd name="T28" fmla="*/ 781 w 1069"/>
                  <a:gd name="T29" fmla="*/ 364 h 414"/>
                  <a:gd name="T30" fmla="*/ 706 w 1069"/>
                  <a:gd name="T31" fmla="*/ 330 h 414"/>
                  <a:gd name="T32" fmla="*/ 639 w 1069"/>
                  <a:gd name="T33" fmla="*/ 310 h 414"/>
                  <a:gd name="T34" fmla="*/ 555 w 1069"/>
                  <a:gd name="T35" fmla="*/ 298 h 414"/>
                  <a:gd name="T36" fmla="*/ 477 w 1069"/>
                  <a:gd name="T37" fmla="*/ 307 h 414"/>
                  <a:gd name="T38" fmla="*/ 399 w 1069"/>
                  <a:gd name="T39" fmla="*/ 331 h 414"/>
                  <a:gd name="T40" fmla="*/ 327 w 1069"/>
                  <a:gd name="T41" fmla="*/ 364 h 414"/>
                  <a:gd name="T42" fmla="*/ 255 w 1069"/>
                  <a:gd name="T43" fmla="*/ 414 h 414"/>
                  <a:gd name="T44" fmla="*/ 0 w 1069"/>
                  <a:gd name="T45" fmla="*/ 225 h 4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9"/>
                  <a:gd name="T70" fmla="*/ 0 h 414"/>
                  <a:gd name="T71" fmla="*/ 1069 w 1069"/>
                  <a:gd name="T72" fmla="*/ 414 h 4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9" h="414">
                    <a:moveTo>
                      <a:pt x="0" y="225"/>
                    </a:moveTo>
                    <a:lnTo>
                      <a:pt x="76" y="159"/>
                    </a:lnTo>
                    <a:lnTo>
                      <a:pt x="142" y="109"/>
                    </a:lnTo>
                    <a:lnTo>
                      <a:pt x="218" y="67"/>
                    </a:lnTo>
                    <a:lnTo>
                      <a:pt x="309" y="33"/>
                    </a:lnTo>
                    <a:lnTo>
                      <a:pt x="426" y="8"/>
                    </a:lnTo>
                    <a:lnTo>
                      <a:pt x="510" y="0"/>
                    </a:lnTo>
                    <a:lnTo>
                      <a:pt x="618" y="0"/>
                    </a:lnTo>
                    <a:lnTo>
                      <a:pt x="708" y="10"/>
                    </a:lnTo>
                    <a:lnTo>
                      <a:pt x="802" y="42"/>
                    </a:lnTo>
                    <a:lnTo>
                      <a:pt x="910" y="84"/>
                    </a:lnTo>
                    <a:lnTo>
                      <a:pt x="994" y="134"/>
                    </a:lnTo>
                    <a:lnTo>
                      <a:pt x="1069" y="192"/>
                    </a:lnTo>
                    <a:lnTo>
                      <a:pt x="831" y="405"/>
                    </a:lnTo>
                    <a:lnTo>
                      <a:pt x="781" y="364"/>
                    </a:lnTo>
                    <a:lnTo>
                      <a:pt x="706" y="330"/>
                    </a:lnTo>
                    <a:lnTo>
                      <a:pt x="639" y="310"/>
                    </a:lnTo>
                    <a:lnTo>
                      <a:pt x="555" y="298"/>
                    </a:lnTo>
                    <a:lnTo>
                      <a:pt x="477" y="307"/>
                    </a:lnTo>
                    <a:lnTo>
                      <a:pt x="399" y="331"/>
                    </a:lnTo>
                    <a:lnTo>
                      <a:pt x="327" y="364"/>
                    </a:lnTo>
                    <a:lnTo>
                      <a:pt x="255" y="41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11"/>
              <p:cNvSpPr>
                <a:spLocks noChangeArrowheads="1"/>
              </p:cNvSpPr>
              <p:nvPr/>
            </p:nvSpPr>
            <p:spPr bwMode="auto">
              <a:xfrm>
                <a:off x="1061" y="1862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Oval 12"/>
              <p:cNvSpPr>
                <a:spLocks noChangeArrowheads="1"/>
              </p:cNvSpPr>
              <p:nvPr/>
            </p:nvSpPr>
            <p:spPr bwMode="auto">
              <a:xfrm>
                <a:off x="1157" y="1958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Oval 13"/>
              <p:cNvSpPr>
                <a:spLocks noChangeArrowheads="1"/>
              </p:cNvSpPr>
              <p:nvPr/>
            </p:nvSpPr>
            <p:spPr bwMode="auto">
              <a:xfrm>
                <a:off x="1211" y="1854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Oval 14"/>
              <p:cNvSpPr>
                <a:spLocks noChangeArrowheads="1"/>
              </p:cNvSpPr>
              <p:nvPr/>
            </p:nvSpPr>
            <p:spPr bwMode="auto">
              <a:xfrm>
                <a:off x="1307" y="1967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Oval 15"/>
              <p:cNvSpPr>
                <a:spLocks noChangeArrowheads="1"/>
              </p:cNvSpPr>
              <p:nvPr/>
            </p:nvSpPr>
            <p:spPr bwMode="auto">
              <a:xfrm>
                <a:off x="1269" y="2105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Oval 16"/>
              <p:cNvSpPr>
                <a:spLocks noChangeArrowheads="1"/>
              </p:cNvSpPr>
              <p:nvPr/>
            </p:nvSpPr>
            <p:spPr bwMode="auto">
              <a:xfrm>
                <a:off x="964" y="1967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Oval 17"/>
              <p:cNvSpPr>
                <a:spLocks noChangeArrowheads="1"/>
              </p:cNvSpPr>
              <p:nvPr/>
            </p:nvSpPr>
            <p:spPr bwMode="auto">
              <a:xfrm>
                <a:off x="1077" y="2097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Oval 18"/>
              <p:cNvSpPr>
                <a:spLocks noChangeArrowheads="1"/>
              </p:cNvSpPr>
              <p:nvPr/>
            </p:nvSpPr>
            <p:spPr bwMode="auto">
              <a:xfrm>
                <a:off x="1432" y="2043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Oval 19"/>
              <p:cNvSpPr>
                <a:spLocks noChangeArrowheads="1"/>
              </p:cNvSpPr>
              <p:nvPr/>
            </p:nvSpPr>
            <p:spPr bwMode="auto">
              <a:xfrm>
                <a:off x="1436" y="1914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0"/>
              <p:cNvSpPr>
                <a:spLocks/>
              </p:cNvSpPr>
              <p:nvPr/>
            </p:nvSpPr>
            <p:spPr bwMode="auto">
              <a:xfrm>
                <a:off x="3355" y="1744"/>
                <a:ext cx="1069" cy="414"/>
              </a:xfrm>
              <a:custGeom>
                <a:avLst/>
                <a:gdLst>
                  <a:gd name="T0" fmla="*/ 0 w 1069"/>
                  <a:gd name="T1" fmla="*/ 225 h 414"/>
                  <a:gd name="T2" fmla="*/ 76 w 1069"/>
                  <a:gd name="T3" fmla="*/ 159 h 414"/>
                  <a:gd name="T4" fmla="*/ 142 w 1069"/>
                  <a:gd name="T5" fmla="*/ 109 h 414"/>
                  <a:gd name="T6" fmla="*/ 218 w 1069"/>
                  <a:gd name="T7" fmla="*/ 67 h 414"/>
                  <a:gd name="T8" fmla="*/ 309 w 1069"/>
                  <a:gd name="T9" fmla="*/ 33 h 414"/>
                  <a:gd name="T10" fmla="*/ 426 w 1069"/>
                  <a:gd name="T11" fmla="*/ 8 h 414"/>
                  <a:gd name="T12" fmla="*/ 510 w 1069"/>
                  <a:gd name="T13" fmla="*/ 0 h 414"/>
                  <a:gd name="T14" fmla="*/ 618 w 1069"/>
                  <a:gd name="T15" fmla="*/ 0 h 414"/>
                  <a:gd name="T16" fmla="*/ 708 w 1069"/>
                  <a:gd name="T17" fmla="*/ 10 h 414"/>
                  <a:gd name="T18" fmla="*/ 802 w 1069"/>
                  <a:gd name="T19" fmla="*/ 42 h 414"/>
                  <a:gd name="T20" fmla="*/ 910 w 1069"/>
                  <a:gd name="T21" fmla="*/ 84 h 414"/>
                  <a:gd name="T22" fmla="*/ 994 w 1069"/>
                  <a:gd name="T23" fmla="*/ 134 h 414"/>
                  <a:gd name="T24" fmla="*/ 1069 w 1069"/>
                  <a:gd name="T25" fmla="*/ 192 h 414"/>
                  <a:gd name="T26" fmla="*/ 831 w 1069"/>
                  <a:gd name="T27" fmla="*/ 405 h 414"/>
                  <a:gd name="T28" fmla="*/ 781 w 1069"/>
                  <a:gd name="T29" fmla="*/ 364 h 414"/>
                  <a:gd name="T30" fmla="*/ 706 w 1069"/>
                  <a:gd name="T31" fmla="*/ 330 h 414"/>
                  <a:gd name="T32" fmla="*/ 639 w 1069"/>
                  <a:gd name="T33" fmla="*/ 310 h 414"/>
                  <a:gd name="T34" fmla="*/ 555 w 1069"/>
                  <a:gd name="T35" fmla="*/ 298 h 414"/>
                  <a:gd name="T36" fmla="*/ 477 w 1069"/>
                  <a:gd name="T37" fmla="*/ 307 h 414"/>
                  <a:gd name="T38" fmla="*/ 399 w 1069"/>
                  <a:gd name="T39" fmla="*/ 331 h 414"/>
                  <a:gd name="T40" fmla="*/ 327 w 1069"/>
                  <a:gd name="T41" fmla="*/ 364 h 414"/>
                  <a:gd name="T42" fmla="*/ 255 w 1069"/>
                  <a:gd name="T43" fmla="*/ 414 h 414"/>
                  <a:gd name="T44" fmla="*/ 0 w 1069"/>
                  <a:gd name="T45" fmla="*/ 225 h 4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9"/>
                  <a:gd name="T70" fmla="*/ 0 h 414"/>
                  <a:gd name="T71" fmla="*/ 1069 w 1069"/>
                  <a:gd name="T72" fmla="*/ 414 h 4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9" h="414">
                    <a:moveTo>
                      <a:pt x="0" y="225"/>
                    </a:moveTo>
                    <a:lnTo>
                      <a:pt x="76" y="159"/>
                    </a:lnTo>
                    <a:lnTo>
                      <a:pt x="142" y="109"/>
                    </a:lnTo>
                    <a:lnTo>
                      <a:pt x="218" y="67"/>
                    </a:lnTo>
                    <a:lnTo>
                      <a:pt x="309" y="33"/>
                    </a:lnTo>
                    <a:lnTo>
                      <a:pt x="426" y="8"/>
                    </a:lnTo>
                    <a:lnTo>
                      <a:pt x="510" y="0"/>
                    </a:lnTo>
                    <a:lnTo>
                      <a:pt x="618" y="0"/>
                    </a:lnTo>
                    <a:lnTo>
                      <a:pt x="708" y="10"/>
                    </a:lnTo>
                    <a:lnTo>
                      <a:pt x="802" y="42"/>
                    </a:lnTo>
                    <a:lnTo>
                      <a:pt x="910" y="84"/>
                    </a:lnTo>
                    <a:lnTo>
                      <a:pt x="994" y="134"/>
                    </a:lnTo>
                    <a:lnTo>
                      <a:pt x="1069" y="192"/>
                    </a:lnTo>
                    <a:lnTo>
                      <a:pt x="831" y="405"/>
                    </a:lnTo>
                    <a:lnTo>
                      <a:pt x="781" y="364"/>
                    </a:lnTo>
                    <a:lnTo>
                      <a:pt x="706" y="330"/>
                    </a:lnTo>
                    <a:lnTo>
                      <a:pt x="639" y="310"/>
                    </a:lnTo>
                    <a:lnTo>
                      <a:pt x="555" y="298"/>
                    </a:lnTo>
                    <a:lnTo>
                      <a:pt x="477" y="307"/>
                    </a:lnTo>
                    <a:lnTo>
                      <a:pt x="399" y="331"/>
                    </a:lnTo>
                    <a:lnTo>
                      <a:pt x="327" y="364"/>
                    </a:lnTo>
                    <a:lnTo>
                      <a:pt x="255" y="41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Oval 21"/>
              <p:cNvSpPr>
                <a:spLocks noChangeArrowheads="1"/>
              </p:cNvSpPr>
              <p:nvPr/>
            </p:nvSpPr>
            <p:spPr bwMode="auto">
              <a:xfrm>
                <a:off x="2384" y="1816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Oval 22"/>
              <p:cNvSpPr>
                <a:spLocks noChangeArrowheads="1"/>
              </p:cNvSpPr>
              <p:nvPr/>
            </p:nvSpPr>
            <p:spPr bwMode="auto">
              <a:xfrm>
                <a:off x="2480" y="1912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Oval 23"/>
              <p:cNvSpPr>
                <a:spLocks noChangeArrowheads="1"/>
              </p:cNvSpPr>
              <p:nvPr/>
            </p:nvSpPr>
            <p:spPr bwMode="auto">
              <a:xfrm>
                <a:off x="2534" y="1808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Oval 24"/>
              <p:cNvSpPr>
                <a:spLocks noChangeArrowheads="1"/>
              </p:cNvSpPr>
              <p:nvPr/>
            </p:nvSpPr>
            <p:spPr bwMode="auto">
              <a:xfrm>
                <a:off x="2630" y="1921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Oval 25"/>
              <p:cNvSpPr>
                <a:spLocks noChangeArrowheads="1"/>
              </p:cNvSpPr>
              <p:nvPr/>
            </p:nvSpPr>
            <p:spPr bwMode="auto">
              <a:xfrm>
                <a:off x="2884" y="1925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Oval 26"/>
              <p:cNvSpPr>
                <a:spLocks noChangeArrowheads="1"/>
              </p:cNvSpPr>
              <p:nvPr/>
            </p:nvSpPr>
            <p:spPr bwMode="auto">
              <a:xfrm>
                <a:off x="2287" y="1921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Oval 27"/>
              <p:cNvSpPr>
                <a:spLocks noChangeArrowheads="1"/>
              </p:cNvSpPr>
              <p:nvPr/>
            </p:nvSpPr>
            <p:spPr bwMode="auto">
              <a:xfrm>
                <a:off x="2249" y="2018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Oval 28"/>
              <p:cNvSpPr>
                <a:spLocks noChangeArrowheads="1"/>
              </p:cNvSpPr>
              <p:nvPr/>
            </p:nvSpPr>
            <p:spPr bwMode="auto">
              <a:xfrm>
                <a:off x="2755" y="1997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Oval 29"/>
              <p:cNvSpPr>
                <a:spLocks noChangeArrowheads="1"/>
              </p:cNvSpPr>
              <p:nvPr/>
            </p:nvSpPr>
            <p:spPr bwMode="auto">
              <a:xfrm>
                <a:off x="2759" y="1868"/>
                <a:ext cx="76" cy="75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Oval 30"/>
              <p:cNvSpPr>
                <a:spLocks noChangeArrowheads="1"/>
              </p:cNvSpPr>
              <p:nvPr/>
            </p:nvSpPr>
            <p:spPr bwMode="auto">
              <a:xfrm>
                <a:off x="3699" y="1795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Oval 31"/>
              <p:cNvSpPr>
                <a:spLocks noChangeArrowheads="1"/>
              </p:cNvSpPr>
              <p:nvPr/>
            </p:nvSpPr>
            <p:spPr bwMode="auto">
              <a:xfrm>
                <a:off x="3795" y="1891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Oval 32"/>
              <p:cNvSpPr>
                <a:spLocks noChangeArrowheads="1"/>
              </p:cNvSpPr>
              <p:nvPr/>
            </p:nvSpPr>
            <p:spPr bwMode="auto">
              <a:xfrm>
                <a:off x="3849" y="1787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Oval 33"/>
              <p:cNvSpPr>
                <a:spLocks noChangeArrowheads="1"/>
              </p:cNvSpPr>
              <p:nvPr/>
            </p:nvSpPr>
            <p:spPr bwMode="auto">
              <a:xfrm>
                <a:off x="3945" y="1900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Oval 34"/>
              <p:cNvSpPr>
                <a:spLocks noChangeArrowheads="1"/>
              </p:cNvSpPr>
              <p:nvPr/>
            </p:nvSpPr>
            <p:spPr bwMode="auto">
              <a:xfrm>
                <a:off x="4199" y="1904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Oval 35"/>
              <p:cNvSpPr>
                <a:spLocks noChangeArrowheads="1"/>
              </p:cNvSpPr>
              <p:nvPr/>
            </p:nvSpPr>
            <p:spPr bwMode="auto">
              <a:xfrm>
                <a:off x="3602" y="1900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Oval 36"/>
              <p:cNvSpPr>
                <a:spLocks noChangeArrowheads="1"/>
              </p:cNvSpPr>
              <p:nvPr/>
            </p:nvSpPr>
            <p:spPr bwMode="auto">
              <a:xfrm>
                <a:off x="3564" y="1997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Oval 37"/>
              <p:cNvSpPr>
                <a:spLocks noChangeArrowheads="1"/>
              </p:cNvSpPr>
              <p:nvPr/>
            </p:nvSpPr>
            <p:spPr bwMode="auto">
              <a:xfrm>
                <a:off x="4070" y="1976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Oval 38"/>
              <p:cNvSpPr>
                <a:spLocks noChangeArrowheads="1"/>
              </p:cNvSpPr>
              <p:nvPr/>
            </p:nvSpPr>
            <p:spPr bwMode="auto">
              <a:xfrm>
                <a:off x="4074" y="1847"/>
                <a:ext cx="76" cy="7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Text Box 41"/>
            <p:cNvSpPr txBox="1">
              <a:spLocks noChangeArrowheads="1"/>
            </p:cNvSpPr>
            <p:nvPr/>
          </p:nvSpPr>
          <p:spPr bwMode="auto">
            <a:xfrm>
              <a:off x="126" y="3948"/>
              <a:ext cx="9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Undiff. planet</a:t>
              </a:r>
            </a:p>
          </p:txBody>
        </p:sp>
        <p:sp>
          <p:nvSpPr>
            <p:cNvPr id="1034" name="Text Box 42"/>
            <p:cNvSpPr txBox="1">
              <a:spLocks noChangeArrowheads="1"/>
            </p:cNvSpPr>
            <p:nvPr/>
          </p:nvSpPr>
          <p:spPr bwMode="auto">
            <a:xfrm>
              <a:off x="2897" y="3823"/>
              <a:ext cx="92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Differentiated</a:t>
              </a:r>
            </a:p>
            <a:p>
              <a:pPr eaLnBrk="0" hangingPunct="0"/>
              <a:r>
                <a:rPr lang="en-US"/>
                <a:t>mantle</a:t>
              </a:r>
            </a:p>
          </p:txBody>
        </p:sp>
        <p:sp>
          <p:nvSpPr>
            <p:cNvPr id="1035" name="Text Box 45"/>
            <p:cNvSpPr txBox="1">
              <a:spLocks noChangeArrowheads="1"/>
            </p:cNvSpPr>
            <p:nvPr/>
          </p:nvSpPr>
          <p:spPr bwMode="auto">
            <a:xfrm>
              <a:off x="200" y="3151"/>
              <a:ext cx="359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Early core formation – excess </a:t>
              </a:r>
              <a:r>
                <a:rPr lang="en-US" sz="2400" baseline="30000"/>
                <a:t>182</a:t>
              </a:r>
              <a:r>
                <a:rPr lang="en-US" sz="2400"/>
                <a:t>W in mantle</a:t>
              </a:r>
            </a:p>
          </p:txBody>
        </p:sp>
        <p:sp>
          <p:nvSpPr>
            <p:cNvPr id="1036" name="Line 46"/>
            <p:cNvSpPr>
              <a:spLocks noChangeShapeType="1"/>
            </p:cNvSpPr>
            <p:nvPr/>
          </p:nvSpPr>
          <p:spPr bwMode="auto">
            <a:xfrm>
              <a:off x="1450" y="3843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47"/>
            <p:cNvSpPr>
              <a:spLocks noChangeShapeType="1"/>
            </p:cNvSpPr>
            <p:nvPr/>
          </p:nvSpPr>
          <p:spPr bwMode="auto">
            <a:xfrm>
              <a:off x="2637" y="3816"/>
              <a:ext cx="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Text Box 78"/>
            <p:cNvSpPr txBox="1">
              <a:spLocks noChangeArrowheads="1"/>
            </p:cNvSpPr>
            <p:nvPr/>
          </p:nvSpPr>
          <p:spPr bwMode="auto">
            <a:xfrm>
              <a:off x="1817" y="3902"/>
              <a:ext cx="76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Core forms</a:t>
              </a:r>
            </a:p>
          </p:txBody>
        </p: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934200" y="4746625"/>
            <a:ext cx="1755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Other systems?</a:t>
            </a:r>
          </a:p>
          <a:p>
            <a:r>
              <a:rPr lang="en-US" sz="2000">
                <a:solidFill>
                  <a:srgbClr val="FF0000"/>
                </a:solidFill>
              </a:rPr>
              <a:t>(Pd-Ag)</a:t>
            </a:r>
          </a:p>
        </p:txBody>
      </p:sp>
      <p:graphicFrame>
        <p:nvGraphicFramePr>
          <p:cNvPr id="309329" name="Object 81"/>
          <p:cNvGraphicFramePr>
            <a:graphicFrameLocks noChangeAspect="1"/>
          </p:cNvGraphicFramePr>
          <p:nvPr/>
        </p:nvGraphicFramePr>
        <p:xfrm>
          <a:off x="2070100" y="5738813"/>
          <a:ext cx="5240338" cy="1119187"/>
        </p:xfrm>
        <a:graphic>
          <a:graphicData uri="http://schemas.openxmlformats.org/presentationml/2006/ole">
            <p:oleObj spid="_x0000_s1026" name="Equation" r:id="rId4" imgW="22604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Hf</a:t>
            </a:r>
            <a:r>
              <a:rPr lang="en-US" dirty="0" smtClean="0"/>
              <a:t>-W (continued)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Degree of re-equilibration (</a:t>
            </a:r>
            <a:r>
              <a:rPr lang="en-US" sz="3200" i="1" kern="0" noProof="0" dirty="0" smtClean="0">
                <a:latin typeface="+mn-lt"/>
              </a:rPr>
              <a:t>k</a:t>
            </a:r>
            <a:r>
              <a:rPr lang="en-US" sz="3200" kern="0" noProof="0" dirty="0" smtClean="0">
                <a:latin typeface="+mn-lt"/>
              </a:rPr>
              <a:t>) unknown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Time-integrated partition coefficient is known (but may have varied considerably)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Partition coefficient varies between planets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We take both to be constant:</a:t>
            </a:r>
            <a:endParaRPr lang="en-US" sz="3200" kern="0" noProof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i="1" kern="0" dirty="0" smtClean="0">
                <a:latin typeface="+mn-lt"/>
              </a:rPr>
              <a:t>k</a:t>
            </a:r>
            <a:r>
              <a:rPr lang="en-US" sz="3200" kern="0" noProof="0" dirty="0" smtClean="0">
                <a:latin typeface="+mn-lt"/>
              </a:rPr>
              <a:t>=0.3</a:t>
            </a:r>
            <a:endParaRPr lang="en-US" sz="3200" kern="0" noProof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i="1" kern="0" dirty="0" smtClean="0">
                <a:latin typeface="+mn-lt"/>
              </a:rPr>
              <a:t>f</a:t>
            </a:r>
            <a:r>
              <a:rPr lang="en-US" sz="3200" i="1" kern="0" dirty="0" smtClean="0">
                <a:latin typeface="+mn-lt"/>
              </a:rPr>
              <a:t> </a:t>
            </a:r>
            <a:r>
              <a:rPr lang="en-US" sz="3200" i="1" kern="0" baseline="30000" dirty="0" err="1" smtClean="0">
                <a:latin typeface="+mn-lt"/>
              </a:rPr>
              <a:t>Hf</a:t>
            </a:r>
            <a:r>
              <a:rPr lang="en-US" sz="3200" i="1" kern="0" baseline="30000" dirty="0" smtClean="0">
                <a:latin typeface="+mn-lt"/>
              </a:rPr>
              <a:t>/W</a:t>
            </a:r>
            <a:r>
              <a:rPr lang="en-US" sz="3200" kern="0" dirty="0" smtClean="0">
                <a:latin typeface="+mn-lt"/>
              </a:rPr>
              <a:t>=13</a:t>
            </a:r>
            <a:endParaRPr lang="en-US" sz="32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W_M_Y_T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405" y="0"/>
            <a:ext cx="6902595" cy="6858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0" idx="0"/>
          </p:cNvCxnSpPr>
          <p:nvPr/>
        </p:nvCxnSpPr>
        <p:spPr bwMode="auto">
          <a:xfrm flipV="1">
            <a:off x="1291771" y="986972"/>
            <a:ext cx="4528458" cy="213359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5771" y="3120571"/>
            <a:ext cx="203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“Single-stage” core formation times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Isotopic outcomes</a:t>
            </a:r>
            <a:endParaRPr lang="en-US" dirty="0"/>
          </a:p>
        </p:txBody>
      </p:sp>
      <p:pic>
        <p:nvPicPr>
          <p:cNvPr id="3" name="Picture 2" descr="eW_Y_M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857" y="1386436"/>
            <a:ext cx="8389257" cy="4233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323" y="5965372"/>
            <a:ext cx="89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scatter in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, even without taking variations in </a:t>
            </a:r>
            <a:r>
              <a:rPr lang="en-US" sz="2400" i="1" dirty="0" smtClean="0"/>
              <a:t>f </a:t>
            </a:r>
            <a:r>
              <a:rPr lang="en-US" sz="2400" i="1" baseline="30000" dirty="0" err="1" smtClean="0"/>
              <a:t>Hf</a:t>
            </a:r>
            <a:r>
              <a:rPr lang="en-US" sz="2400" i="1" baseline="30000" dirty="0" smtClean="0"/>
              <a:t>/W</a:t>
            </a:r>
            <a:r>
              <a:rPr lang="en-US" sz="2400" dirty="0" smtClean="0"/>
              <a:t> into account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Explore effect of varying </a:t>
            </a:r>
            <a:r>
              <a:rPr lang="en-US" sz="3200" i="1" kern="0" dirty="0" smtClean="0">
                <a:latin typeface="+mn-lt"/>
              </a:rPr>
              <a:t>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for how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32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</a:t>
            </a:r>
            <a:r>
              <a:rPr kumimoji="0" lang="en-US" sz="3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/W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varies with time/mass/semi-major axis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Can do similar calculations for Pd/Ag system (sensitive to volatility trends)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33829" y="1429658"/>
            <a:ext cx="8563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Fragmentation has minor (but non-negligible) effects on overall accretion history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Effects on bulk and isotopic evolution are more pronounced (e.g. Mercury analogues)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Fragmentation is a good for helping to explain the observed diversity of the terrestrial planets</a:t>
            </a:r>
            <a:endParaRPr lang="en-US" sz="3200" kern="0" noProof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33829" y="1589315"/>
            <a:ext cx="8563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Accretion model incorporating fragmentation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Preliminary isotopic and bulk chemical results</a:t>
            </a:r>
            <a:endParaRPr lang="en-US" sz="3200" kern="0" noProof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nal_distan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187" y="1143000"/>
            <a:ext cx="69056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roven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62" y="285750"/>
            <a:ext cx="7381875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formation chronometry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522413"/>
            <a:ext cx="7700963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5868988" y="14208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FF"/>
                </a:solidFill>
              </a:rPr>
              <a:t>Kleine et al. (2002)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754188" y="1377950"/>
            <a:ext cx="287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Hf-W isotopic system</a:t>
            </a:r>
          </a:p>
        </p:txBody>
      </p:sp>
      <p:grpSp>
        <p:nvGrpSpPr>
          <p:cNvPr id="41990" name="Group 15"/>
          <p:cNvGrpSpPr>
            <a:grpSpLocks/>
          </p:cNvGrpSpPr>
          <p:nvPr/>
        </p:nvGrpSpPr>
        <p:grpSpPr bwMode="auto">
          <a:xfrm>
            <a:off x="6584950" y="4867275"/>
            <a:ext cx="917575" cy="879475"/>
            <a:chOff x="1877" y="2992"/>
            <a:chExt cx="1107" cy="1040"/>
          </a:xfrm>
        </p:grpSpPr>
        <p:sp>
          <p:nvSpPr>
            <p:cNvPr id="41996" name="Oval 16"/>
            <p:cNvSpPr>
              <a:spLocks noChangeArrowheads="1"/>
            </p:cNvSpPr>
            <p:nvPr/>
          </p:nvSpPr>
          <p:spPr bwMode="auto">
            <a:xfrm>
              <a:off x="1877" y="2992"/>
              <a:ext cx="1107" cy="104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7"/>
            <p:cNvSpPr>
              <a:spLocks noChangeArrowheads="1"/>
            </p:cNvSpPr>
            <p:nvPr/>
          </p:nvSpPr>
          <p:spPr bwMode="auto">
            <a:xfrm>
              <a:off x="2167" y="3248"/>
              <a:ext cx="540" cy="5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Oval 18"/>
          <p:cNvSpPr>
            <a:spLocks noChangeArrowheads="1"/>
          </p:cNvSpPr>
          <p:nvPr/>
        </p:nvSpPr>
        <p:spPr bwMode="auto">
          <a:xfrm>
            <a:off x="4597400" y="4868863"/>
            <a:ext cx="917575" cy="881062"/>
          </a:xfrm>
          <a:prstGeom prst="ellipse">
            <a:avLst/>
          </a:prstGeom>
          <a:solidFill>
            <a:srgbClr val="D0CFCE"/>
          </a:solidFill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20"/>
          <p:cNvSpPr>
            <a:spLocks noChangeArrowheads="1"/>
          </p:cNvSpPr>
          <p:nvPr/>
        </p:nvSpPr>
        <p:spPr bwMode="auto">
          <a:xfrm>
            <a:off x="5680075" y="5129213"/>
            <a:ext cx="700088" cy="412750"/>
          </a:xfrm>
          <a:prstGeom prst="rightArrow">
            <a:avLst>
              <a:gd name="adj1" fmla="val 50000"/>
              <a:gd name="adj2" fmla="val 4146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4672013" y="4979988"/>
            <a:ext cx="80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Rock+</a:t>
            </a:r>
          </a:p>
          <a:p>
            <a:r>
              <a:rPr lang="en-US"/>
              <a:t>Metal</a:t>
            </a:r>
          </a:p>
        </p:txBody>
      </p:sp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6757988" y="4810125"/>
            <a:ext cx="4921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Rock</a:t>
            </a:r>
          </a:p>
        </p:txBody>
      </p:sp>
      <p:sp>
        <p:nvSpPr>
          <p:cNvPr id="41995" name="TextBox 10"/>
          <p:cNvSpPr txBox="1">
            <a:spLocks noChangeArrowheads="1"/>
          </p:cNvSpPr>
          <p:nvPr/>
        </p:nvSpPr>
        <p:spPr bwMode="auto">
          <a:xfrm>
            <a:off x="6735763" y="5140325"/>
            <a:ext cx="5286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9" name="Picture 2"/>
          <p:cNvPicPr>
            <a:picLocks noChangeAspect="1" noChangeArrowheads="1"/>
          </p:cNvPicPr>
          <p:nvPr/>
        </p:nvPicPr>
        <p:blipFill>
          <a:blip r:embed="rId3" cstate="print"/>
          <a:srcRect l="48697" t="64159"/>
          <a:stretch>
            <a:fillRect/>
          </a:stretch>
        </p:blipFill>
        <p:spPr bwMode="auto">
          <a:xfrm>
            <a:off x="4741863" y="4017963"/>
            <a:ext cx="3863975" cy="23209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625475" y="0"/>
            <a:ext cx="8518525" cy="1143000"/>
          </a:xfrm>
        </p:spPr>
        <p:txBody>
          <a:bodyPr/>
          <a:lstStyle/>
          <a:p>
            <a:pPr eaLnBrk="1" hangingPunct="1"/>
            <a:r>
              <a:rPr lang="en-US" smtClean="0"/>
              <a:t>What happens during a collision?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3" t="64159" r="52422"/>
          <a:stretch>
            <a:fillRect/>
          </a:stretch>
        </p:blipFill>
        <p:spPr bwMode="auto">
          <a:xfrm>
            <a:off x="931863" y="4033838"/>
            <a:ext cx="3557587" cy="23209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214438" y="1419225"/>
            <a:ext cx="2590800" cy="2684463"/>
            <a:chOff x="233589" y="2146074"/>
            <a:chExt cx="2591479" cy="2684525"/>
          </a:xfrm>
        </p:grpSpPr>
        <p:grpSp>
          <p:nvGrpSpPr>
            <p:cNvPr id="43033" name="Group 8"/>
            <p:cNvGrpSpPr>
              <a:grpSpLocks/>
            </p:cNvGrpSpPr>
            <p:nvPr/>
          </p:nvGrpSpPr>
          <p:grpSpPr bwMode="auto">
            <a:xfrm>
              <a:off x="233589" y="2146074"/>
              <a:ext cx="1252538" cy="1228725"/>
              <a:chOff x="1877" y="2992"/>
              <a:chExt cx="1107" cy="1040"/>
            </a:xfrm>
          </p:grpSpPr>
          <p:sp>
            <p:nvSpPr>
              <p:cNvPr id="43058" name="Oval 5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1107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Oval 6"/>
              <p:cNvSpPr>
                <a:spLocks noChangeArrowheads="1"/>
              </p:cNvSpPr>
              <p:nvPr/>
            </p:nvSpPr>
            <p:spPr bwMode="auto">
              <a:xfrm>
                <a:off x="2167" y="3248"/>
                <a:ext cx="540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34" name="Group 8"/>
            <p:cNvGrpSpPr>
              <a:grpSpLocks/>
            </p:cNvGrpSpPr>
            <p:nvPr/>
          </p:nvGrpSpPr>
          <p:grpSpPr bwMode="auto">
            <a:xfrm>
              <a:off x="1970313" y="2340429"/>
              <a:ext cx="854755" cy="827541"/>
              <a:chOff x="1877" y="2992"/>
              <a:chExt cx="1107" cy="1040"/>
            </a:xfrm>
          </p:grpSpPr>
          <p:sp>
            <p:nvSpPr>
              <p:cNvPr id="43056" name="Oval 8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1107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7" name="Oval 9"/>
              <p:cNvSpPr>
                <a:spLocks noChangeArrowheads="1"/>
              </p:cNvSpPr>
              <p:nvPr/>
            </p:nvSpPr>
            <p:spPr bwMode="auto">
              <a:xfrm>
                <a:off x="2167" y="3248"/>
                <a:ext cx="540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35" name="Group 8"/>
            <p:cNvGrpSpPr>
              <a:grpSpLocks/>
            </p:cNvGrpSpPr>
            <p:nvPr/>
          </p:nvGrpSpPr>
          <p:grpSpPr bwMode="auto">
            <a:xfrm>
              <a:off x="1050018" y="3601874"/>
              <a:ext cx="1252538" cy="1228725"/>
              <a:chOff x="1877" y="2992"/>
              <a:chExt cx="1107" cy="1040"/>
            </a:xfrm>
          </p:grpSpPr>
          <p:sp>
            <p:nvSpPr>
              <p:cNvPr id="43054" name="Oval 11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1107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Oval 12"/>
              <p:cNvSpPr>
                <a:spLocks noChangeArrowheads="1"/>
              </p:cNvSpPr>
              <p:nvPr/>
            </p:nvSpPr>
            <p:spPr bwMode="auto">
              <a:xfrm>
                <a:off x="2167" y="3248"/>
                <a:ext cx="540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36" name="Oval 14"/>
            <p:cNvSpPr>
              <a:spLocks noChangeArrowheads="1"/>
            </p:cNvSpPr>
            <p:nvPr/>
          </p:nvSpPr>
          <p:spPr bwMode="auto">
            <a:xfrm>
              <a:off x="1970182" y="3796229"/>
              <a:ext cx="533546" cy="82754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Oval 28"/>
            <p:cNvSpPr>
              <a:spLocks noChangeArrowheads="1"/>
            </p:cNvSpPr>
            <p:nvPr/>
          </p:nvSpPr>
          <p:spPr bwMode="auto">
            <a:xfrm>
              <a:off x="1905918" y="3811837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Oval 29"/>
            <p:cNvSpPr>
              <a:spLocks noChangeArrowheads="1"/>
            </p:cNvSpPr>
            <p:nvPr/>
          </p:nvSpPr>
          <p:spPr bwMode="auto">
            <a:xfrm>
              <a:off x="2036285" y="3931186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Oval 30"/>
            <p:cNvSpPr>
              <a:spLocks noChangeArrowheads="1"/>
            </p:cNvSpPr>
            <p:nvPr/>
          </p:nvSpPr>
          <p:spPr bwMode="auto">
            <a:xfrm>
              <a:off x="2045466" y="4083586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Oval 31"/>
            <p:cNvSpPr>
              <a:spLocks noChangeArrowheads="1"/>
            </p:cNvSpPr>
            <p:nvPr/>
          </p:nvSpPr>
          <p:spPr bwMode="auto">
            <a:xfrm>
              <a:off x="2164815" y="4004631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Oval 32"/>
            <p:cNvSpPr>
              <a:spLocks noChangeArrowheads="1"/>
            </p:cNvSpPr>
            <p:nvPr/>
          </p:nvSpPr>
          <p:spPr bwMode="auto">
            <a:xfrm>
              <a:off x="2032613" y="4247003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Oval 33"/>
            <p:cNvSpPr>
              <a:spLocks noChangeArrowheads="1"/>
            </p:cNvSpPr>
            <p:nvPr/>
          </p:nvSpPr>
          <p:spPr bwMode="auto">
            <a:xfrm>
              <a:off x="2317215" y="4157031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Oval 34"/>
            <p:cNvSpPr>
              <a:spLocks noChangeArrowheads="1"/>
            </p:cNvSpPr>
            <p:nvPr/>
          </p:nvSpPr>
          <p:spPr bwMode="auto">
            <a:xfrm>
              <a:off x="2172159" y="4166212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Oval 35"/>
            <p:cNvSpPr>
              <a:spLocks noChangeArrowheads="1"/>
            </p:cNvSpPr>
            <p:nvPr/>
          </p:nvSpPr>
          <p:spPr bwMode="auto">
            <a:xfrm>
              <a:off x="2082187" y="4329629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Oval 36"/>
            <p:cNvSpPr>
              <a:spLocks noChangeArrowheads="1"/>
            </p:cNvSpPr>
            <p:nvPr/>
          </p:nvSpPr>
          <p:spPr bwMode="auto">
            <a:xfrm>
              <a:off x="2168485" y="4261691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Oval 37"/>
            <p:cNvSpPr>
              <a:spLocks noChangeArrowheads="1"/>
            </p:cNvSpPr>
            <p:nvPr/>
          </p:nvSpPr>
          <p:spPr bwMode="auto">
            <a:xfrm>
              <a:off x="2144615" y="4414091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Oval 38"/>
            <p:cNvSpPr>
              <a:spLocks noChangeArrowheads="1"/>
            </p:cNvSpPr>
            <p:nvPr/>
          </p:nvSpPr>
          <p:spPr bwMode="auto">
            <a:xfrm>
              <a:off x="2274981" y="4280052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Oval 39"/>
            <p:cNvSpPr>
              <a:spLocks noChangeArrowheads="1"/>
            </p:cNvSpPr>
            <p:nvPr/>
          </p:nvSpPr>
          <p:spPr bwMode="auto">
            <a:xfrm>
              <a:off x="1920605" y="4454486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Oval 40"/>
            <p:cNvSpPr>
              <a:spLocks noChangeArrowheads="1"/>
            </p:cNvSpPr>
            <p:nvPr/>
          </p:nvSpPr>
          <p:spPr bwMode="auto">
            <a:xfrm>
              <a:off x="2039954" y="4474684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Oval 41"/>
            <p:cNvSpPr>
              <a:spLocks noChangeArrowheads="1"/>
            </p:cNvSpPr>
            <p:nvPr/>
          </p:nvSpPr>
          <p:spPr bwMode="auto">
            <a:xfrm>
              <a:off x="2236422" y="4362679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Oval 42"/>
            <p:cNvSpPr>
              <a:spLocks noChangeArrowheads="1"/>
            </p:cNvSpPr>
            <p:nvPr/>
          </p:nvSpPr>
          <p:spPr bwMode="auto">
            <a:xfrm>
              <a:off x="2216227" y="4078077"/>
              <a:ext cx="55084" cy="550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Right Arrow 43"/>
            <p:cNvSpPr>
              <a:spLocks noChangeArrowheads="1"/>
            </p:cNvSpPr>
            <p:nvPr/>
          </p:nvSpPr>
          <p:spPr bwMode="auto">
            <a:xfrm rot="10800000">
              <a:off x="1487277" y="2566930"/>
              <a:ext cx="462708" cy="3855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Right Arrow 44"/>
            <p:cNvSpPr>
              <a:spLocks noChangeArrowheads="1"/>
            </p:cNvSpPr>
            <p:nvPr/>
          </p:nvSpPr>
          <p:spPr bwMode="auto">
            <a:xfrm rot="10800000">
              <a:off x="1784733" y="4030337"/>
              <a:ext cx="306636" cy="3855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299075" y="1373188"/>
            <a:ext cx="2592388" cy="2684462"/>
            <a:chOff x="5431714" y="2243390"/>
            <a:chExt cx="2591479" cy="2684525"/>
          </a:xfrm>
        </p:grpSpPr>
        <p:grpSp>
          <p:nvGrpSpPr>
            <p:cNvPr id="43019" name="Group 8"/>
            <p:cNvGrpSpPr>
              <a:grpSpLocks/>
            </p:cNvGrpSpPr>
            <p:nvPr/>
          </p:nvGrpSpPr>
          <p:grpSpPr bwMode="auto">
            <a:xfrm>
              <a:off x="5431714" y="2243390"/>
              <a:ext cx="1252538" cy="1228725"/>
              <a:chOff x="1877" y="2992"/>
              <a:chExt cx="1107" cy="1040"/>
            </a:xfrm>
          </p:grpSpPr>
          <p:sp>
            <p:nvSpPr>
              <p:cNvPr id="43031" name="Oval 17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1107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2" name="Oval 18"/>
              <p:cNvSpPr>
                <a:spLocks noChangeArrowheads="1"/>
              </p:cNvSpPr>
              <p:nvPr/>
            </p:nvSpPr>
            <p:spPr bwMode="auto">
              <a:xfrm>
                <a:off x="2167" y="3248"/>
                <a:ext cx="540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20" name="Group 8"/>
            <p:cNvGrpSpPr>
              <a:grpSpLocks/>
            </p:cNvGrpSpPr>
            <p:nvPr/>
          </p:nvGrpSpPr>
          <p:grpSpPr bwMode="auto">
            <a:xfrm>
              <a:off x="7168438" y="2437745"/>
              <a:ext cx="854755" cy="827541"/>
              <a:chOff x="1877" y="2992"/>
              <a:chExt cx="1107" cy="1040"/>
            </a:xfrm>
          </p:grpSpPr>
          <p:sp>
            <p:nvSpPr>
              <p:cNvPr id="43029" name="Oval 20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1107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0" name="Oval 21"/>
              <p:cNvSpPr>
                <a:spLocks noChangeArrowheads="1"/>
              </p:cNvSpPr>
              <p:nvPr/>
            </p:nvSpPr>
            <p:spPr bwMode="auto">
              <a:xfrm>
                <a:off x="2167" y="3248"/>
                <a:ext cx="540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21" name="Group 8"/>
            <p:cNvGrpSpPr>
              <a:grpSpLocks/>
            </p:cNvGrpSpPr>
            <p:nvPr/>
          </p:nvGrpSpPr>
          <p:grpSpPr bwMode="auto">
            <a:xfrm>
              <a:off x="6259160" y="3699190"/>
              <a:ext cx="1252538" cy="1228725"/>
              <a:chOff x="1877" y="2992"/>
              <a:chExt cx="1107" cy="1040"/>
            </a:xfrm>
          </p:grpSpPr>
          <p:sp>
            <p:nvSpPr>
              <p:cNvPr id="43027" name="Oval 23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1107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8" name="Oval 24"/>
              <p:cNvSpPr>
                <a:spLocks noChangeArrowheads="1"/>
              </p:cNvSpPr>
              <p:nvPr/>
            </p:nvSpPr>
            <p:spPr bwMode="auto">
              <a:xfrm>
                <a:off x="2167" y="3248"/>
                <a:ext cx="540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22" name="Group 8"/>
            <p:cNvGrpSpPr>
              <a:grpSpLocks/>
            </p:cNvGrpSpPr>
            <p:nvPr/>
          </p:nvGrpSpPr>
          <p:grpSpPr bwMode="auto">
            <a:xfrm>
              <a:off x="7001167" y="3893545"/>
              <a:ext cx="722719" cy="827541"/>
              <a:chOff x="1632" y="2992"/>
              <a:chExt cx="936" cy="1040"/>
            </a:xfrm>
          </p:grpSpPr>
          <p:sp>
            <p:nvSpPr>
              <p:cNvPr id="43025" name="Oval 26"/>
              <p:cNvSpPr>
                <a:spLocks noChangeArrowheads="1"/>
              </p:cNvSpPr>
              <p:nvPr/>
            </p:nvSpPr>
            <p:spPr bwMode="auto">
              <a:xfrm>
                <a:off x="1877" y="2992"/>
                <a:ext cx="691" cy="10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6" name="Oval 27"/>
              <p:cNvSpPr>
                <a:spLocks noChangeArrowheads="1"/>
              </p:cNvSpPr>
              <p:nvPr/>
            </p:nvSpPr>
            <p:spPr bwMode="auto">
              <a:xfrm>
                <a:off x="1632" y="3248"/>
                <a:ext cx="401" cy="52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3" name="Right Arrow 45"/>
            <p:cNvSpPr>
              <a:spLocks noChangeArrowheads="1"/>
            </p:cNvSpPr>
            <p:nvPr/>
          </p:nvSpPr>
          <p:spPr bwMode="auto">
            <a:xfrm rot="10800000">
              <a:off x="6696419" y="2653229"/>
              <a:ext cx="462708" cy="3855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Right Arrow 46"/>
            <p:cNvSpPr>
              <a:spLocks noChangeArrowheads="1"/>
            </p:cNvSpPr>
            <p:nvPr/>
          </p:nvSpPr>
          <p:spPr bwMode="auto">
            <a:xfrm rot="10800000">
              <a:off x="6861673" y="4116636"/>
              <a:ext cx="306636" cy="3855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TextBox 49"/>
          <p:cNvSpPr txBox="1">
            <a:spLocks noChangeArrowheads="1"/>
          </p:cNvSpPr>
          <p:nvPr/>
        </p:nvSpPr>
        <p:spPr bwMode="auto">
          <a:xfrm>
            <a:off x="4589463" y="947738"/>
            <a:ext cx="4113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Core merging (no equilibration)</a:t>
            </a:r>
          </a:p>
        </p:txBody>
      </p:sp>
      <p:sp>
        <p:nvSpPr>
          <p:cNvPr id="12295" name="TextBox 50"/>
          <p:cNvSpPr txBox="1">
            <a:spLocks noChangeArrowheads="1"/>
          </p:cNvSpPr>
          <p:nvPr/>
        </p:nvSpPr>
        <p:spPr bwMode="auto">
          <a:xfrm>
            <a:off x="1062038" y="977900"/>
            <a:ext cx="3144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Mantle re-equilibration</a:t>
            </a:r>
          </a:p>
        </p:txBody>
      </p:sp>
      <p:sp>
        <p:nvSpPr>
          <p:cNvPr id="12296" name="TextBox 51"/>
          <p:cNvSpPr txBox="1">
            <a:spLocks noChangeArrowheads="1"/>
          </p:cNvSpPr>
          <p:nvPr/>
        </p:nvSpPr>
        <p:spPr bwMode="auto">
          <a:xfrm>
            <a:off x="1277938" y="6180138"/>
            <a:ext cx="6357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Equilibration reduces the tungsten anomaly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358063" y="4964113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FF"/>
                </a:solidFill>
              </a:rPr>
              <a:t>Nimmo &amp; 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Agnor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501650" y="0"/>
            <a:ext cx="8642350" cy="1143000"/>
          </a:xfrm>
        </p:spPr>
        <p:txBody>
          <a:bodyPr/>
          <a:lstStyle/>
          <a:p>
            <a:r>
              <a:rPr lang="en-US" smtClean="0"/>
              <a:t>Equilibration?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5305425" y="2592388"/>
            <a:ext cx="3297238" cy="1206500"/>
          </a:xfrm>
        </p:spPr>
        <p:txBody>
          <a:bodyPr/>
          <a:lstStyle/>
          <a:p>
            <a:r>
              <a:rPr lang="en-US" sz="2800" smtClean="0"/>
              <a:t>Problem very hard to address numerically</a:t>
            </a:r>
          </a:p>
          <a:p>
            <a:r>
              <a:rPr lang="en-US" sz="2800" smtClean="0"/>
              <a:t>Laboratory experiments? (Olson &amp; co.)</a:t>
            </a:r>
          </a:p>
          <a:p>
            <a:r>
              <a:rPr lang="en-US" sz="2800" smtClean="0"/>
              <a:t>Currently </a:t>
            </a:r>
            <a:r>
              <a:rPr lang="en-US" sz="2800" i="1" smtClean="0"/>
              <a:t>very</a:t>
            </a:r>
            <a:r>
              <a:rPr lang="en-US" sz="2800" smtClean="0"/>
              <a:t> poorly understood</a:t>
            </a:r>
          </a:p>
        </p:txBody>
      </p:sp>
      <p:grpSp>
        <p:nvGrpSpPr>
          <p:cNvPr id="44036" name="Group 21"/>
          <p:cNvGrpSpPr>
            <a:grpSpLocks/>
          </p:cNvGrpSpPr>
          <p:nvPr/>
        </p:nvGrpSpPr>
        <p:grpSpPr bwMode="auto">
          <a:xfrm>
            <a:off x="501650" y="2808288"/>
            <a:ext cx="4702175" cy="3463925"/>
            <a:chOff x="528034" y="2601532"/>
            <a:chExt cx="4088550" cy="3039414"/>
          </a:xfrm>
        </p:grpSpPr>
        <p:sp>
          <p:nvSpPr>
            <p:cNvPr id="6" name="Freeform 5"/>
            <p:cNvSpPr/>
            <p:nvPr/>
          </p:nvSpPr>
          <p:spPr bwMode="auto">
            <a:xfrm>
              <a:off x="528034" y="2601532"/>
              <a:ext cx="3477062" cy="3039414"/>
            </a:xfrm>
            <a:custGeom>
              <a:avLst/>
              <a:gdLst>
                <a:gd name="connsiteX0" fmla="*/ 386366 w 3477296"/>
                <a:gd name="connsiteY0" fmla="*/ 2846231 h 3039414"/>
                <a:gd name="connsiteX1" fmla="*/ 0 w 3477296"/>
                <a:gd name="connsiteY1" fmla="*/ 231820 h 3039414"/>
                <a:gd name="connsiteX2" fmla="*/ 502276 w 3477296"/>
                <a:gd name="connsiteY2" fmla="*/ 103031 h 3039414"/>
                <a:gd name="connsiteX3" fmla="*/ 1004552 w 3477296"/>
                <a:gd name="connsiteY3" fmla="*/ 25758 h 3039414"/>
                <a:gd name="connsiteX4" fmla="*/ 1519707 w 3477296"/>
                <a:gd name="connsiteY4" fmla="*/ 0 h 3039414"/>
                <a:gd name="connsiteX5" fmla="*/ 2150772 w 3477296"/>
                <a:gd name="connsiteY5" fmla="*/ 25758 h 3039414"/>
                <a:gd name="connsiteX6" fmla="*/ 2614411 w 3477296"/>
                <a:gd name="connsiteY6" fmla="*/ 77274 h 3039414"/>
                <a:gd name="connsiteX7" fmla="*/ 3103808 w 3477296"/>
                <a:gd name="connsiteY7" fmla="*/ 167426 h 3039414"/>
                <a:gd name="connsiteX8" fmla="*/ 3477296 w 3477296"/>
                <a:gd name="connsiteY8" fmla="*/ 257578 h 3039414"/>
                <a:gd name="connsiteX9" fmla="*/ 2562896 w 3477296"/>
                <a:gd name="connsiteY9" fmla="*/ 3026536 h 3039414"/>
                <a:gd name="connsiteX10" fmla="*/ 2215166 w 3477296"/>
                <a:gd name="connsiteY10" fmla="*/ 2962141 h 3039414"/>
                <a:gd name="connsiteX11" fmla="*/ 1854558 w 3477296"/>
                <a:gd name="connsiteY11" fmla="*/ 2936383 h 3039414"/>
                <a:gd name="connsiteX12" fmla="*/ 1365160 w 3477296"/>
                <a:gd name="connsiteY12" fmla="*/ 2949262 h 3039414"/>
                <a:gd name="connsiteX13" fmla="*/ 914400 w 3477296"/>
                <a:gd name="connsiteY13" fmla="*/ 2987899 h 3039414"/>
                <a:gd name="connsiteX14" fmla="*/ 412124 w 3477296"/>
                <a:gd name="connsiteY14" fmla="*/ 3039414 h 3039414"/>
                <a:gd name="connsiteX15" fmla="*/ 386366 w 3477296"/>
                <a:gd name="connsiteY15" fmla="*/ 2846231 h 3039414"/>
                <a:gd name="connsiteX0" fmla="*/ 386366 w 3477296"/>
                <a:gd name="connsiteY0" fmla="*/ 2653048 h 3039414"/>
                <a:gd name="connsiteX1" fmla="*/ 0 w 3477296"/>
                <a:gd name="connsiteY1" fmla="*/ 231820 h 3039414"/>
                <a:gd name="connsiteX2" fmla="*/ 502276 w 3477296"/>
                <a:gd name="connsiteY2" fmla="*/ 103031 h 3039414"/>
                <a:gd name="connsiteX3" fmla="*/ 1004552 w 3477296"/>
                <a:gd name="connsiteY3" fmla="*/ 25758 h 3039414"/>
                <a:gd name="connsiteX4" fmla="*/ 1519707 w 3477296"/>
                <a:gd name="connsiteY4" fmla="*/ 0 h 3039414"/>
                <a:gd name="connsiteX5" fmla="*/ 2150772 w 3477296"/>
                <a:gd name="connsiteY5" fmla="*/ 25758 h 3039414"/>
                <a:gd name="connsiteX6" fmla="*/ 2614411 w 3477296"/>
                <a:gd name="connsiteY6" fmla="*/ 77274 h 3039414"/>
                <a:gd name="connsiteX7" fmla="*/ 3103808 w 3477296"/>
                <a:gd name="connsiteY7" fmla="*/ 167426 h 3039414"/>
                <a:gd name="connsiteX8" fmla="*/ 3477296 w 3477296"/>
                <a:gd name="connsiteY8" fmla="*/ 257578 h 3039414"/>
                <a:gd name="connsiteX9" fmla="*/ 2562896 w 3477296"/>
                <a:gd name="connsiteY9" fmla="*/ 3026536 h 3039414"/>
                <a:gd name="connsiteX10" fmla="*/ 2215166 w 3477296"/>
                <a:gd name="connsiteY10" fmla="*/ 2962141 h 3039414"/>
                <a:gd name="connsiteX11" fmla="*/ 1854558 w 3477296"/>
                <a:gd name="connsiteY11" fmla="*/ 2936383 h 3039414"/>
                <a:gd name="connsiteX12" fmla="*/ 1365160 w 3477296"/>
                <a:gd name="connsiteY12" fmla="*/ 2949262 h 3039414"/>
                <a:gd name="connsiteX13" fmla="*/ 914400 w 3477296"/>
                <a:gd name="connsiteY13" fmla="*/ 2987899 h 3039414"/>
                <a:gd name="connsiteX14" fmla="*/ 412124 w 3477296"/>
                <a:gd name="connsiteY14" fmla="*/ 3039414 h 3039414"/>
                <a:gd name="connsiteX15" fmla="*/ 386366 w 3477296"/>
                <a:gd name="connsiteY15" fmla="*/ 2653048 h 3039414"/>
                <a:gd name="connsiteX0" fmla="*/ 592428 w 3477296"/>
                <a:gd name="connsiteY0" fmla="*/ 2653048 h 3039414"/>
                <a:gd name="connsiteX1" fmla="*/ 0 w 3477296"/>
                <a:gd name="connsiteY1" fmla="*/ 231820 h 3039414"/>
                <a:gd name="connsiteX2" fmla="*/ 502276 w 3477296"/>
                <a:gd name="connsiteY2" fmla="*/ 103031 h 3039414"/>
                <a:gd name="connsiteX3" fmla="*/ 1004552 w 3477296"/>
                <a:gd name="connsiteY3" fmla="*/ 25758 h 3039414"/>
                <a:gd name="connsiteX4" fmla="*/ 1519707 w 3477296"/>
                <a:gd name="connsiteY4" fmla="*/ 0 h 3039414"/>
                <a:gd name="connsiteX5" fmla="*/ 2150772 w 3477296"/>
                <a:gd name="connsiteY5" fmla="*/ 25758 h 3039414"/>
                <a:gd name="connsiteX6" fmla="*/ 2614411 w 3477296"/>
                <a:gd name="connsiteY6" fmla="*/ 77274 h 3039414"/>
                <a:gd name="connsiteX7" fmla="*/ 3103808 w 3477296"/>
                <a:gd name="connsiteY7" fmla="*/ 167426 h 3039414"/>
                <a:gd name="connsiteX8" fmla="*/ 3477296 w 3477296"/>
                <a:gd name="connsiteY8" fmla="*/ 257578 h 3039414"/>
                <a:gd name="connsiteX9" fmla="*/ 2562896 w 3477296"/>
                <a:gd name="connsiteY9" fmla="*/ 3026536 h 3039414"/>
                <a:gd name="connsiteX10" fmla="*/ 2215166 w 3477296"/>
                <a:gd name="connsiteY10" fmla="*/ 2962141 h 3039414"/>
                <a:gd name="connsiteX11" fmla="*/ 1854558 w 3477296"/>
                <a:gd name="connsiteY11" fmla="*/ 2936383 h 3039414"/>
                <a:gd name="connsiteX12" fmla="*/ 1365160 w 3477296"/>
                <a:gd name="connsiteY12" fmla="*/ 2949262 h 3039414"/>
                <a:gd name="connsiteX13" fmla="*/ 914400 w 3477296"/>
                <a:gd name="connsiteY13" fmla="*/ 2987899 h 3039414"/>
                <a:gd name="connsiteX14" fmla="*/ 412124 w 3477296"/>
                <a:gd name="connsiteY14" fmla="*/ 3039414 h 3039414"/>
                <a:gd name="connsiteX15" fmla="*/ 592428 w 3477296"/>
                <a:gd name="connsiteY15" fmla="*/ 2653048 h 3039414"/>
                <a:gd name="connsiteX0" fmla="*/ 592428 w 3477296"/>
                <a:gd name="connsiteY0" fmla="*/ 2653048 h 3039414"/>
                <a:gd name="connsiteX1" fmla="*/ 0 w 3477296"/>
                <a:gd name="connsiteY1" fmla="*/ 231820 h 3039414"/>
                <a:gd name="connsiteX2" fmla="*/ 502276 w 3477296"/>
                <a:gd name="connsiteY2" fmla="*/ 103031 h 3039414"/>
                <a:gd name="connsiteX3" fmla="*/ 1004552 w 3477296"/>
                <a:gd name="connsiteY3" fmla="*/ 25758 h 3039414"/>
                <a:gd name="connsiteX4" fmla="*/ 1519707 w 3477296"/>
                <a:gd name="connsiteY4" fmla="*/ 0 h 3039414"/>
                <a:gd name="connsiteX5" fmla="*/ 2150772 w 3477296"/>
                <a:gd name="connsiteY5" fmla="*/ 25758 h 3039414"/>
                <a:gd name="connsiteX6" fmla="*/ 2614411 w 3477296"/>
                <a:gd name="connsiteY6" fmla="*/ 77274 h 3039414"/>
                <a:gd name="connsiteX7" fmla="*/ 3103808 w 3477296"/>
                <a:gd name="connsiteY7" fmla="*/ 167426 h 3039414"/>
                <a:gd name="connsiteX8" fmla="*/ 3477296 w 3477296"/>
                <a:gd name="connsiteY8" fmla="*/ 257578 h 3039414"/>
                <a:gd name="connsiteX9" fmla="*/ 2562896 w 3477296"/>
                <a:gd name="connsiteY9" fmla="*/ 3026536 h 3039414"/>
                <a:gd name="connsiteX10" fmla="*/ 2215166 w 3477296"/>
                <a:gd name="connsiteY10" fmla="*/ 2962141 h 3039414"/>
                <a:gd name="connsiteX11" fmla="*/ 1854558 w 3477296"/>
                <a:gd name="connsiteY11" fmla="*/ 2936383 h 3039414"/>
                <a:gd name="connsiteX12" fmla="*/ 1365160 w 3477296"/>
                <a:gd name="connsiteY12" fmla="*/ 2949262 h 3039414"/>
                <a:gd name="connsiteX13" fmla="*/ 914400 w 3477296"/>
                <a:gd name="connsiteY13" fmla="*/ 2987899 h 3039414"/>
                <a:gd name="connsiteX14" fmla="*/ 656823 w 3477296"/>
                <a:gd name="connsiteY14" fmla="*/ 3039414 h 3039414"/>
                <a:gd name="connsiteX15" fmla="*/ 592428 w 3477296"/>
                <a:gd name="connsiteY15" fmla="*/ 2653048 h 3039414"/>
                <a:gd name="connsiteX0" fmla="*/ 592428 w 3477296"/>
                <a:gd name="connsiteY0" fmla="*/ 2653048 h 3039414"/>
                <a:gd name="connsiteX1" fmla="*/ 0 w 3477296"/>
                <a:gd name="connsiteY1" fmla="*/ 231820 h 3039414"/>
                <a:gd name="connsiteX2" fmla="*/ 502276 w 3477296"/>
                <a:gd name="connsiteY2" fmla="*/ 103031 h 3039414"/>
                <a:gd name="connsiteX3" fmla="*/ 1004552 w 3477296"/>
                <a:gd name="connsiteY3" fmla="*/ 25758 h 3039414"/>
                <a:gd name="connsiteX4" fmla="*/ 1519707 w 3477296"/>
                <a:gd name="connsiteY4" fmla="*/ 0 h 3039414"/>
                <a:gd name="connsiteX5" fmla="*/ 2150772 w 3477296"/>
                <a:gd name="connsiteY5" fmla="*/ 25758 h 3039414"/>
                <a:gd name="connsiteX6" fmla="*/ 2614411 w 3477296"/>
                <a:gd name="connsiteY6" fmla="*/ 77274 h 3039414"/>
                <a:gd name="connsiteX7" fmla="*/ 3103808 w 3477296"/>
                <a:gd name="connsiteY7" fmla="*/ 167426 h 3039414"/>
                <a:gd name="connsiteX8" fmla="*/ 3477296 w 3477296"/>
                <a:gd name="connsiteY8" fmla="*/ 257578 h 3039414"/>
                <a:gd name="connsiteX9" fmla="*/ 2562896 w 3477296"/>
                <a:gd name="connsiteY9" fmla="*/ 3026536 h 3039414"/>
                <a:gd name="connsiteX10" fmla="*/ 2215166 w 3477296"/>
                <a:gd name="connsiteY10" fmla="*/ 2962141 h 3039414"/>
                <a:gd name="connsiteX11" fmla="*/ 1854558 w 3477296"/>
                <a:gd name="connsiteY11" fmla="*/ 2936383 h 3039414"/>
                <a:gd name="connsiteX12" fmla="*/ 1365160 w 3477296"/>
                <a:gd name="connsiteY12" fmla="*/ 2949262 h 3039414"/>
                <a:gd name="connsiteX13" fmla="*/ 914400 w 3477296"/>
                <a:gd name="connsiteY13" fmla="*/ 2987899 h 3039414"/>
                <a:gd name="connsiteX14" fmla="*/ 656823 w 3477296"/>
                <a:gd name="connsiteY14" fmla="*/ 3039414 h 3039414"/>
                <a:gd name="connsiteX15" fmla="*/ 592428 w 3477296"/>
                <a:gd name="connsiteY15" fmla="*/ 2653048 h 303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77296" h="3039414">
                  <a:moveTo>
                    <a:pt x="592428" y="2653048"/>
                  </a:moveTo>
                  <a:lnTo>
                    <a:pt x="0" y="231820"/>
                  </a:lnTo>
                  <a:lnTo>
                    <a:pt x="502276" y="103031"/>
                  </a:lnTo>
                  <a:lnTo>
                    <a:pt x="1004552" y="25758"/>
                  </a:lnTo>
                  <a:lnTo>
                    <a:pt x="1519707" y="0"/>
                  </a:lnTo>
                  <a:lnTo>
                    <a:pt x="2150772" y="25758"/>
                  </a:lnTo>
                  <a:lnTo>
                    <a:pt x="2614411" y="77274"/>
                  </a:lnTo>
                  <a:lnTo>
                    <a:pt x="3103808" y="167426"/>
                  </a:lnTo>
                  <a:lnTo>
                    <a:pt x="3477296" y="257578"/>
                  </a:lnTo>
                  <a:lnTo>
                    <a:pt x="2562896" y="3026536"/>
                  </a:lnTo>
                  <a:lnTo>
                    <a:pt x="2215166" y="2962141"/>
                  </a:lnTo>
                  <a:lnTo>
                    <a:pt x="1854558" y="2936383"/>
                  </a:lnTo>
                  <a:lnTo>
                    <a:pt x="1365160" y="2949262"/>
                  </a:lnTo>
                  <a:lnTo>
                    <a:pt x="914400" y="2987899"/>
                  </a:lnTo>
                  <a:lnTo>
                    <a:pt x="656823" y="3039414"/>
                  </a:lnTo>
                  <a:lnTo>
                    <a:pt x="592428" y="26530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0" name="Freeform 3"/>
            <p:cNvSpPr>
              <a:spLocks noChangeArrowheads="1"/>
            </p:cNvSpPr>
            <p:nvPr/>
          </p:nvSpPr>
          <p:spPr bwMode="auto">
            <a:xfrm>
              <a:off x="1584102" y="3052293"/>
              <a:ext cx="1191441" cy="1442434"/>
            </a:xfrm>
            <a:custGeom>
              <a:avLst/>
              <a:gdLst>
                <a:gd name="T0" fmla="*/ 2603 w 1449025"/>
                <a:gd name="T1" fmla="*/ 9829 h 1624970"/>
                <a:gd name="T2" fmla="*/ 1897 w 1449025"/>
                <a:gd name="T3" fmla="*/ 11048 h 1624970"/>
                <a:gd name="T4" fmla="*/ 1765 w 1449025"/>
                <a:gd name="T5" fmla="*/ 11861 h 1624970"/>
                <a:gd name="T6" fmla="*/ 1413 w 1449025"/>
                <a:gd name="T7" fmla="*/ 14708 h 1624970"/>
                <a:gd name="T8" fmla="*/ 1280 w 1449025"/>
                <a:gd name="T9" fmla="*/ 15114 h 1624970"/>
                <a:gd name="T10" fmla="*/ 883 w 1449025"/>
                <a:gd name="T11" fmla="*/ 17960 h 1624970"/>
                <a:gd name="T12" fmla="*/ 793 w 1449025"/>
                <a:gd name="T13" fmla="*/ 22027 h 1624970"/>
                <a:gd name="T14" fmla="*/ 530 w 1449025"/>
                <a:gd name="T15" fmla="*/ 24058 h 1624970"/>
                <a:gd name="T16" fmla="*/ 397 w 1449025"/>
                <a:gd name="T17" fmla="*/ 24465 h 1624970"/>
                <a:gd name="T18" fmla="*/ 265 w 1449025"/>
                <a:gd name="T19" fmla="*/ 25685 h 1624970"/>
                <a:gd name="T20" fmla="*/ 89 w 1449025"/>
                <a:gd name="T21" fmla="*/ 28125 h 1624970"/>
                <a:gd name="T22" fmla="*/ 89 w 1449025"/>
                <a:gd name="T23" fmla="*/ 36662 h 1624970"/>
                <a:gd name="T24" fmla="*/ 132 w 1449025"/>
                <a:gd name="T25" fmla="*/ 41136 h 1624970"/>
                <a:gd name="T26" fmla="*/ 177 w 1449025"/>
                <a:gd name="T27" fmla="*/ 42761 h 1624970"/>
                <a:gd name="T28" fmla="*/ 705 w 1449025"/>
                <a:gd name="T29" fmla="*/ 45200 h 1624970"/>
                <a:gd name="T30" fmla="*/ 839 w 1449025"/>
                <a:gd name="T31" fmla="*/ 46014 h 1624970"/>
                <a:gd name="T32" fmla="*/ 1148 w 1449025"/>
                <a:gd name="T33" fmla="*/ 46826 h 1624970"/>
                <a:gd name="T34" fmla="*/ 1413 w 1449025"/>
                <a:gd name="T35" fmla="*/ 47640 h 1624970"/>
                <a:gd name="T36" fmla="*/ 1678 w 1449025"/>
                <a:gd name="T37" fmla="*/ 48452 h 1624970"/>
                <a:gd name="T38" fmla="*/ 1809 w 1449025"/>
                <a:gd name="T39" fmla="*/ 48860 h 1624970"/>
                <a:gd name="T40" fmla="*/ 2030 w 1449025"/>
                <a:gd name="T41" fmla="*/ 49266 h 1624970"/>
                <a:gd name="T42" fmla="*/ 2339 w 1449025"/>
                <a:gd name="T43" fmla="*/ 50080 h 1624970"/>
                <a:gd name="T44" fmla="*/ 3001 w 1449025"/>
                <a:gd name="T45" fmla="*/ 51300 h 1624970"/>
                <a:gd name="T46" fmla="*/ 3928 w 1449025"/>
                <a:gd name="T47" fmla="*/ 50893 h 1624970"/>
                <a:gd name="T48" fmla="*/ 4060 w 1449025"/>
                <a:gd name="T49" fmla="*/ 50487 h 1624970"/>
                <a:gd name="T50" fmla="*/ 4237 w 1449025"/>
                <a:gd name="T51" fmla="*/ 50080 h 1624970"/>
                <a:gd name="T52" fmla="*/ 4369 w 1449025"/>
                <a:gd name="T53" fmla="*/ 49266 h 1624970"/>
                <a:gd name="T54" fmla="*/ 4501 w 1449025"/>
                <a:gd name="T55" fmla="*/ 48047 h 1624970"/>
                <a:gd name="T56" fmla="*/ 4679 w 1449025"/>
                <a:gd name="T57" fmla="*/ 47640 h 1624970"/>
                <a:gd name="T58" fmla="*/ 4811 w 1449025"/>
                <a:gd name="T59" fmla="*/ 47233 h 1624970"/>
                <a:gd name="T60" fmla="*/ 4854 w 1449025"/>
                <a:gd name="T61" fmla="*/ 46014 h 1624970"/>
                <a:gd name="T62" fmla="*/ 4942 w 1449025"/>
                <a:gd name="T63" fmla="*/ 43168 h 1624970"/>
                <a:gd name="T64" fmla="*/ 4900 w 1449025"/>
                <a:gd name="T65" fmla="*/ 21212 h 1624970"/>
                <a:gd name="T66" fmla="*/ 4722 w 1449025"/>
                <a:gd name="T67" fmla="*/ 17554 h 1624970"/>
                <a:gd name="T68" fmla="*/ 4590 w 1449025"/>
                <a:gd name="T69" fmla="*/ 16741 h 1624970"/>
                <a:gd name="T70" fmla="*/ 4414 w 1449025"/>
                <a:gd name="T71" fmla="*/ 14300 h 1624970"/>
                <a:gd name="T72" fmla="*/ 4326 w 1449025"/>
                <a:gd name="T73" fmla="*/ 13080 h 1624970"/>
                <a:gd name="T74" fmla="*/ 4193 w 1449025"/>
                <a:gd name="T75" fmla="*/ 12268 h 1624970"/>
                <a:gd name="T76" fmla="*/ 3972 w 1449025"/>
                <a:gd name="T77" fmla="*/ 9829 h 1624970"/>
                <a:gd name="T78" fmla="*/ 3840 w 1449025"/>
                <a:gd name="T79" fmla="*/ 8609 h 1624970"/>
                <a:gd name="T80" fmla="*/ 3664 w 1449025"/>
                <a:gd name="T81" fmla="*/ 6575 h 1624970"/>
                <a:gd name="T82" fmla="*/ 3486 w 1449025"/>
                <a:gd name="T83" fmla="*/ 4542 h 1624970"/>
                <a:gd name="T84" fmla="*/ 3443 w 1449025"/>
                <a:gd name="T85" fmla="*/ 3323 h 1624970"/>
                <a:gd name="T86" fmla="*/ 3178 w 1449025"/>
                <a:gd name="T87" fmla="*/ 1696 h 1624970"/>
                <a:gd name="T88" fmla="*/ 3090 w 1449025"/>
                <a:gd name="T89" fmla="*/ 478 h 1624970"/>
                <a:gd name="T90" fmla="*/ 2957 w 1449025"/>
                <a:gd name="T91" fmla="*/ 71 h 1624970"/>
                <a:gd name="T92" fmla="*/ 2692 w 1449025"/>
                <a:gd name="T93" fmla="*/ 2103 h 1624970"/>
                <a:gd name="T94" fmla="*/ 2603 w 1449025"/>
                <a:gd name="T95" fmla="*/ 4542 h 1624970"/>
                <a:gd name="T96" fmla="*/ 2603 w 1449025"/>
                <a:gd name="T97" fmla="*/ 9829 h 16249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9025"/>
                <a:gd name="T148" fmla="*/ 0 h 1624970"/>
                <a:gd name="T149" fmla="*/ 1449025 w 1449025"/>
                <a:gd name="T150" fmla="*/ 1624970 h 16249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9025" h="1624970">
                  <a:moveTo>
                    <a:pt x="759860" y="311325"/>
                  </a:moveTo>
                  <a:cubicBezTo>
                    <a:pt x="714540" y="315857"/>
                    <a:pt x="602471" y="317514"/>
                    <a:pt x="553798" y="349962"/>
                  </a:cubicBezTo>
                  <a:lnTo>
                    <a:pt x="515161" y="375720"/>
                  </a:lnTo>
                  <a:cubicBezTo>
                    <a:pt x="485110" y="420797"/>
                    <a:pt x="476526" y="444406"/>
                    <a:pt x="412130" y="465872"/>
                  </a:cubicBezTo>
                  <a:cubicBezTo>
                    <a:pt x="399251" y="470165"/>
                    <a:pt x="385361" y="472158"/>
                    <a:pt x="373494" y="478751"/>
                  </a:cubicBezTo>
                  <a:cubicBezTo>
                    <a:pt x="304172" y="517263"/>
                    <a:pt x="304516" y="521971"/>
                    <a:pt x="257584" y="568903"/>
                  </a:cubicBezTo>
                  <a:cubicBezTo>
                    <a:pt x="256493" y="576539"/>
                    <a:pt x="248174" y="673170"/>
                    <a:pt x="231826" y="697692"/>
                  </a:cubicBezTo>
                  <a:cubicBezTo>
                    <a:pt x="217585" y="719054"/>
                    <a:pt x="178311" y="750207"/>
                    <a:pt x="154553" y="762086"/>
                  </a:cubicBezTo>
                  <a:cubicBezTo>
                    <a:pt x="142411" y="768157"/>
                    <a:pt x="128795" y="770672"/>
                    <a:pt x="115916" y="774965"/>
                  </a:cubicBezTo>
                  <a:cubicBezTo>
                    <a:pt x="103037" y="787844"/>
                    <a:pt x="88462" y="799224"/>
                    <a:pt x="77280" y="813601"/>
                  </a:cubicBezTo>
                  <a:cubicBezTo>
                    <a:pt x="58274" y="838037"/>
                    <a:pt x="25764" y="890875"/>
                    <a:pt x="25764" y="890875"/>
                  </a:cubicBezTo>
                  <a:cubicBezTo>
                    <a:pt x="0" y="1019693"/>
                    <a:pt x="9595" y="943046"/>
                    <a:pt x="25764" y="1161331"/>
                  </a:cubicBezTo>
                  <a:cubicBezTo>
                    <a:pt x="29267" y="1208619"/>
                    <a:pt x="32376" y="1255998"/>
                    <a:pt x="38643" y="1302999"/>
                  </a:cubicBezTo>
                  <a:cubicBezTo>
                    <a:pt x="40982" y="1320544"/>
                    <a:pt x="39866" y="1341193"/>
                    <a:pt x="51522" y="1354514"/>
                  </a:cubicBezTo>
                  <a:cubicBezTo>
                    <a:pt x="136639" y="1451791"/>
                    <a:pt x="112360" y="1369315"/>
                    <a:pt x="206068" y="1431787"/>
                  </a:cubicBezTo>
                  <a:cubicBezTo>
                    <a:pt x="218947" y="1440373"/>
                    <a:pt x="230860" y="1450623"/>
                    <a:pt x="244705" y="1457545"/>
                  </a:cubicBezTo>
                  <a:cubicBezTo>
                    <a:pt x="266345" y="1468365"/>
                    <a:pt x="314226" y="1477114"/>
                    <a:pt x="334857" y="1483303"/>
                  </a:cubicBezTo>
                  <a:cubicBezTo>
                    <a:pt x="360863" y="1491105"/>
                    <a:pt x="386372" y="1500475"/>
                    <a:pt x="412130" y="1509061"/>
                  </a:cubicBezTo>
                  <a:lnTo>
                    <a:pt x="489404" y="1534818"/>
                  </a:lnTo>
                  <a:cubicBezTo>
                    <a:pt x="502283" y="1539111"/>
                    <a:pt x="514728" y="1545035"/>
                    <a:pt x="528040" y="1547697"/>
                  </a:cubicBezTo>
                  <a:cubicBezTo>
                    <a:pt x="549505" y="1551990"/>
                    <a:pt x="571199" y="1555267"/>
                    <a:pt x="592435" y="1560576"/>
                  </a:cubicBezTo>
                  <a:cubicBezTo>
                    <a:pt x="672163" y="1580508"/>
                    <a:pt x="586217" y="1568264"/>
                    <a:pt x="682587" y="1586334"/>
                  </a:cubicBezTo>
                  <a:cubicBezTo>
                    <a:pt x="874519" y="1622322"/>
                    <a:pt x="781349" y="1593499"/>
                    <a:pt x="875770" y="1624970"/>
                  </a:cubicBezTo>
                  <a:cubicBezTo>
                    <a:pt x="965922" y="1620677"/>
                    <a:pt x="1056284" y="1619587"/>
                    <a:pt x="1146226" y="1612092"/>
                  </a:cubicBezTo>
                  <a:cubicBezTo>
                    <a:pt x="1159755" y="1610965"/>
                    <a:pt x="1171810" y="1602943"/>
                    <a:pt x="1184863" y="1599213"/>
                  </a:cubicBezTo>
                  <a:cubicBezTo>
                    <a:pt x="1201882" y="1594350"/>
                    <a:pt x="1219206" y="1590627"/>
                    <a:pt x="1236378" y="1586334"/>
                  </a:cubicBezTo>
                  <a:cubicBezTo>
                    <a:pt x="1249257" y="1577748"/>
                    <a:pt x="1263124" y="1570485"/>
                    <a:pt x="1275015" y="1560576"/>
                  </a:cubicBezTo>
                  <a:cubicBezTo>
                    <a:pt x="1289007" y="1548916"/>
                    <a:pt x="1297838" y="1530975"/>
                    <a:pt x="1313652" y="1521939"/>
                  </a:cubicBezTo>
                  <a:cubicBezTo>
                    <a:pt x="1329020" y="1513157"/>
                    <a:pt x="1348148" y="1513923"/>
                    <a:pt x="1365167" y="1509061"/>
                  </a:cubicBezTo>
                  <a:cubicBezTo>
                    <a:pt x="1378220" y="1505332"/>
                    <a:pt x="1390925" y="1500475"/>
                    <a:pt x="1403804" y="1496182"/>
                  </a:cubicBezTo>
                  <a:cubicBezTo>
                    <a:pt x="1408097" y="1483303"/>
                    <a:pt x="1412954" y="1470598"/>
                    <a:pt x="1416683" y="1457545"/>
                  </a:cubicBezTo>
                  <a:cubicBezTo>
                    <a:pt x="1449025" y="1344345"/>
                    <a:pt x="1411560" y="1460032"/>
                    <a:pt x="1442440" y="1367393"/>
                  </a:cubicBezTo>
                  <a:cubicBezTo>
                    <a:pt x="1438147" y="1135573"/>
                    <a:pt x="1441139" y="903504"/>
                    <a:pt x="1429561" y="671934"/>
                  </a:cubicBezTo>
                  <a:cubicBezTo>
                    <a:pt x="1428219" y="645086"/>
                    <a:pt x="1402155" y="580133"/>
                    <a:pt x="1378046" y="556024"/>
                  </a:cubicBezTo>
                  <a:cubicBezTo>
                    <a:pt x="1367101" y="545079"/>
                    <a:pt x="1352288" y="538852"/>
                    <a:pt x="1339409" y="530266"/>
                  </a:cubicBezTo>
                  <a:cubicBezTo>
                    <a:pt x="1316776" y="462367"/>
                    <a:pt x="1341489" y="517308"/>
                    <a:pt x="1287894" y="452993"/>
                  </a:cubicBezTo>
                  <a:cubicBezTo>
                    <a:pt x="1277985" y="441102"/>
                    <a:pt x="1273081" y="425301"/>
                    <a:pt x="1262136" y="414356"/>
                  </a:cubicBezTo>
                  <a:cubicBezTo>
                    <a:pt x="1251191" y="403411"/>
                    <a:pt x="1235390" y="398508"/>
                    <a:pt x="1223499" y="388599"/>
                  </a:cubicBezTo>
                  <a:cubicBezTo>
                    <a:pt x="1161932" y="337293"/>
                    <a:pt x="1205153" y="366581"/>
                    <a:pt x="1159105" y="311325"/>
                  </a:cubicBezTo>
                  <a:cubicBezTo>
                    <a:pt x="1147445" y="297333"/>
                    <a:pt x="1133347" y="285568"/>
                    <a:pt x="1120468" y="272689"/>
                  </a:cubicBezTo>
                  <a:cubicBezTo>
                    <a:pt x="1088100" y="175579"/>
                    <a:pt x="1135527" y="291510"/>
                    <a:pt x="1068953" y="208294"/>
                  </a:cubicBezTo>
                  <a:cubicBezTo>
                    <a:pt x="997857" y="119426"/>
                    <a:pt x="1128167" y="217720"/>
                    <a:pt x="1017437" y="143900"/>
                  </a:cubicBezTo>
                  <a:cubicBezTo>
                    <a:pt x="1013144" y="131021"/>
                    <a:pt x="1014158" y="114862"/>
                    <a:pt x="1004559" y="105263"/>
                  </a:cubicBezTo>
                  <a:cubicBezTo>
                    <a:pt x="982669" y="83373"/>
                    <a:pt x="927285" y="53748"/>
                    <a:pt x="927285" y="53748"/>
                  </a:cubicBezTo>
                  <a:cubicBezTo>
                    <a:pt x="918699" y="40869"/>
                    <a:pt x="913615" y="24780"/>
                    <a:pt x="901528" y="15111"/>
                  </a:cubicBezTo>
                  <a:cubicBezTo>
                    <a:pt x="890927" y="6630"/>
                    <a:pt x="876282" y="0"/>
                    <a:pt x="862891" y="2232"/>
                  </a:cubicBezTo>
                  <a:cubicBezTo>
                    <a:pt x="841373" y="5818"/>
                    <a:pt x="797223" y="55022"/>
                    <a:pt x="785618" y="66627"/>
                  </a:cubicBezTo>
                  <a:cubicBezTo>
                    <a:pt x="777032" y="92385"/>
                    <a:pt x="763228" y="116959"/>
                    <a:pt x="759860" y="143900"/>
                  </a:cubicBezTo>
                  <a:cubicBezTo>
                    <a:pt x="745790" y="256456"/>
                    <a:pt x="762459" y="215974"/>
                    <a:pt x="759860" y="31132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Down Arrow 6"/>
            <p:cNvSpPr>
              <a:spLocks noChangeArrowheads="1"/>
            </p:cNvSpPr>
            <p:nvPr/>
          </p:nvSpPr>
          <p:spPr bwMode="auto">
            <a:xfrm>
              <a:off x="1970468" y="3734874"/>
              <a:ext cx="412124" cy="437882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TextBox 7"/>
            <p:cNvSpPr txBox="1">
              <a:spLocks noChangeArrowheads="1"/>
            </p:cNvSpPr>
            <p:nvPr/>
          </p:nvSpPr>
          <p:spPr bwMode="auto">
            <a:xfrm>
              <a:off x="1790163" y="3309871"/>
              <a:ext cx="10262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~ km/s</a:t>
              </a:r>
            </a:p>
          </p:txBody>
        </p:sp>
        <p:sp>
          <p:nvSpPr>
            <p:cNvPr id="44043" name="Freeform 8"/>
            <p:cNvSpPr>
              <a:spLocks noChangeArrowheads="1"/>
            </p:cNvSpPr>
            <p:nvPr/>
          </p:nvSpPr>
          <p:spPr bwMode="auto">
            <a:xfrm>
              <a:off x="2820473" y="3760342"/>
              <a:ext cx="215516" cy="257866"/>
            </a:xfrm>
            <a:custGeom>
              <a:avLst/>
              <a:gdLst>
                <a:gd name="T0" fmla="*/ 0 w 215516"/>
                <a:gd name="T1" fmla="*/ 257866 h 257866"/>
                <a:gd name="T2" fmla="*/ 12879 w 215516"/>
                <a:gd name="T3" fmla="*/ 103320 h 257866"/>
                <a:gd name="T4" fmla="*/ 38636 w 215516"/>
                <a:gd name="T5" fmla="*/ 13168 h 257866"/>
                <a:gd name="T6" fmla="*/ 141667 w 215516"/>
                <a:gd name="T7" fmla="*/ 26047 h 257866"/>
                <a:gd name="T8" fmla="*/ 90152 w 215516"/>
                <a:gd name="T9" fmla="*/ 129078 h 257866"/>
                <a:gd name="T10" fmla="*/ 51515 w 215516"/>
                <a:gd name="T11" fmla="*/ 154835 h 257866"/>
                <a:gd name="T12" fmla="*/ 12879 w 215516"/>
                <a:gd name="T13" fmla="*/ 206351 h 257866"/>
                <a:gd name="T14" fmla="*/ 0 w 215516"/>
                <a:gd name="T15" fmla="*/ 257866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9"/>
            <p:cNvSpPr>
              <a:spLocks noChangeArrowheads="1"/>
            </p:cNvSpPr>
            <p:nvPr/>
          </p:nvSpPr>
          <p:spPr bwMode="auto">
            <a:xfrm>
              <a:off x="2831206" y="3977137"/>
              <a:ext cx="259724" cy="388802"/>
            </a:xfrm>
            <a:custGeom>
              <a:avLst/>
              <a:gdLst>
                <a:gd name="T0" fmla="*/ 0 w 215516"/>
                <a:gd name="T1" fmla="*/ 2147483647 h 257866"/>
                <a:gd name="T2" fmla="*/ 2882947 w 215516"/>
                <a:gd name="T3" fmla="*/ 2147483647 h 257866"/>
                <a:gd name="T4" fmla="*/ 8648372 w 215516"/>
                <a:gd name="T5" fmla="*/ 1955263672 h 257866"/>
                <a:gd name="T6" fmla="*/ 31711154 w 215516"/>
                <a:gd name="T7" fmla="*/ 2147483647 h 257866"/>
                <a:gd name="T8" fmla="*/ 20179926 w 215516"/>
                <a:gd name="T9" fmla="*/ 2147483647 h 257866"/>
                <a:gd name="T10" fmla="*/ 11531373 w 215516"/>
                <a:gd name="T11" fmla="*/ 2147483647 h 257866"/>
                <a:gd name="T12" fmla="*/ 2882947 w 215516"/>
                <a:gd name="T13" fmla="*/ 2147483647 h 257866"/>
                <a:gd name="T14" fmla="*/ 0 w 215516"/>
                <a:gd name="T15" fmla="*/ 2147483647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0"/>
            <p:cNvSpPr>
              <a:spLocks noChangeArrowheads="1"/>
            </p:cNvSpPr>
            <p:nvPr/>
          </p:nvSpPr>
          <p:spPr bwMode="auto">
            <a:xfrm>
              <a:off x="3037268" y="3706680"/>
              <a:ext cx="215516" cy="257866"/>
            </a:xfrm>
            <a:custGeom>
              <a:avLst/>
              <a:gdLst>
                <a:gd name="T0" fmla="*/ 0 w 215516"/>
                <a:gd name="T1" fmla="*/ 257866 h 257866"/>
                <a:gd name="T2" fmla="*/ 12879 w 215516"/>
                <a:gd name="T3" fmla="*/ 103320 h 257866"/>
                <a:gd name="T4" fmla="*/ 38636 w 215516"/>
                <a:gd name="T5" fmla="*/ 13168 h 257866"/>
                <a:gd name="T6" fmla="*/ 141667 w 215516"/>
                <a:gd name="T7" fmla="*/ 26047 h 257866"/>
                <a:gd name="T8" fmla="*/ 90152 w 215516"/>
                <a:gd name="T9" fmla="*/ 129078 h 257866"/>
                <a:gd name="T10" fmla="*/ 51515 w 215516"/>
                <a:gd name="T11" fmla="*/ 154835 h 257866"/>
                <a:gd name="T12" fmla="*/ 12879 w 215516"/>
                <a:gd name="T13" fmla="*/ 206351 h 257866"/>
                <a:gd name="T14" fmla="*/ 0 w 215516"/>
                <a:gd name="T15" fmla="*/ 257866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1"/>
            <p:cNvSpPr>
              <a:spLocks noChangeArrowheads="1"/>
            </p:cNvSpPr>
            <p:nvPr/>
          </p:nvSpPr>
          <p:spPr bwMode="auto">
            <a:xfrm>
              <a:off x="2975019" y="3541690"/>
              <a:ext cx="121071" cy="163132"/>
            </a:xfrm>
            <a:custGeom>
              <a:avLst/>
              <a:gdLst>
                <a:gd name="T0" fmla="*/ 0 w 215516"/>
                <a:gd name="T1" fmla="*/ 1 h 257866"/>
                <a:gd name="T2" fmla="*/ 1 w 215516"/>
                <a:gd name="T3" fmla="*/ 1 h 257866"/>
                <a:gd name="T4" fmla="*/ 1 w 215516"/>
                <a:gd name="T5" fmla="*/ 1 h 257866"/>
                <a:gd name="T6" fmla="*/ 1 w 215516"/>
                <a:gd name="T7" fmla="*/ 1 h 257866"/>
                <a:gd name="T8" fmla="*/ 1 w 215516"/>
                <a:gd name="T9" fmla="*/ 1 h 257866"/>
                <a:gd name="T10" fmla="*/ 1 w 215516"/>
                <a:gd name="T11" fmla="*/ 1 h 257866"/>
                <a:gd name="T12" fmla="*/ 1 w 215516"/>
                <a:gd name="T13" fmla="*/ 1 h 257866"/>
                <a:gd name="T14" fmla="*/ 0 w 215516"/>
                <a:gd name="T15" fmla="*/ 1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2"/>
            <p:cNvSpPr>
              <a:spLocks noChangeArrowheads="1"/>
            </p:cNvSpPr>
            <p:nvPr/>
          </p:nvSpPr>
          <p:spPr bwMode="auto">
            <a:xfrm>
              <a:off x="3170347" y="3840339"/>
              <a:ext cx="121071" cy="163132"/>
            </a:xfrm>
            <a:custGeom>
              <a:avLst/>
              <a:gdLst>
                <a:gd name="T0" fmla="*/ 0 w 215516"/>
                <a:gd name="T1" fmla="*/ 1 h 257866"/>
                <a:gd name="T2" fmla="*/ 1 w 215516"/>
                <a:gd name="T3" fmla="*/ 1 h 257866"/>
                <a:gd name="T4" fmla="*/ 1 w 215516"/>
                <a:gd name="T5" fmla="*/ 1 h 257866"/>
                <a:gd name="T6" fmla="*/ 1 w 215516"/>
                <a:gd name="T7" fmla="*/ 1 h 257866"/>
                <a:gd name="T8" fmla="*/ 1 w 215516"/>
                <a:gd name="T9" fmla="*/ 1 h 257866"/>
                <a:gd name="T10" fmla="*/ 1 w 215516"/>
                <a:gd name="T11" fmla="*/ 1 h 257866"/>
                <a:gd name="T12" fmla="*/ 1 w 215516"/>
                <a:gd name="T13" fmla="*/ 1 h 257866"/>
                <a:gd name="T14" fmla="*/ 0 w 215516"/>
                <a:gd name="T15" fmla="*/ 1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3"/>
            <p:cNvSpPr>
              <a:spLocks noChangeArrowheads="1"/>
            </p:cNvSpPr>
            <p:nvPr/>
          </p:nvSpPr>
          <p:spPr bwMode="auto">
            <a:xfrm>
              <a:off x="3146735" y="3546559"/>
              <a:ext cx="121071" cy="163132"/>
            </a:xfrm>
            <a:custGeom>
              <a:avLst/>
              <a:gdLst>
                <a:gd name="T0" fmla="*/ 0 w 215516"/>
                <a:gd name="T1" fmla="*/ 1 h 257866"/>
                <a:gd name="T2" fmla="*/ 1 w 215516"/>
                <a:gd name="T3" fmla="*/ 1 h 257866"/>
                <a:gd name="T4" fmla="*/ 1 w 215516"/>
                <a:gd name="T5" fmla="*/ 1 h 257866"/>
                <a:gd name="T6" fmla="*/ 1 w 215516"/>
                <a:gd name="T7" fmla="*/ 1 h 257866"/>
                <a:gd name="T8" fmla="*/ 1 w 215516"/>
                <a:gd name="T9" fmla="*/ 1 h 257866"/>
                <a:gd name="T10" fmla="*/ 1 w 215516"/>
                <a:gd name="T11" fmla="*/ 1 h 257866"/>
                <a:gd name="T12" fmla="*/ 1 w 215516"/>
                <a:gd name="T13" fmla="*/ 1 h 257866"/>
                <a:gd name="T14" fmla="*/ 0 w 215516"/>
                <a:gd name="T15" fmla="*/ 1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4"/>
            <p:cNvSpPr>
              <a:spLocks noChangeArrowheads="1"/>
            </p:cNvSpPr>
            <p:nvPr/>
          </p:nvSpPr>
          <p:spPr bwMode="auto">
            <a:xfrm>
              <a:off x="2865545" y="3536114"/>
              <a:ext cx="121071" cy="163132"/>
            </a:xfrm>
            <a:custGeom>
              <a:avLst/>
              <a:gdLst>
                <a:gd name="T0" fmla="*/ 0 w 215516"/>
                <a:gd name="T1" fmla="*/ 1 h 257866"/>
                <a:gd name="T2" fmla="*/ 1 w 215516"/>
                <a:gd name="T3" fmla="*/ 1 h 257866"/>
                <a:gd name="T4" fmla="*/ 1 w 215516"/>
                <a:gd name="T5" fmla="*/ 1 h 257866"/>
                <a:gd name="T6" fmla="*/ 1 w 215516"/>
                <a:gd name="T7" fmla="*/ 1 h 257866"/>
                <a:gd name="T8" fmla="*/ 1 w 215516"/>
                <a:gd name="T9" fmla="*/ 1 h 257866"/>
                <a:gd name="T10" fmla="*/ 1 w 215516"/>
                <a:gd name="T11" fmla="*/ 1 h 257866"/>
                <a:gd name="T12" fmla="*/ 1 w 215516"/>
                <a:gd name="T13" fmla="*/ 1 h 257866"/>
                <a:gd name="T14" fmla="*/ 0 w 215516"/>
                <a:gd name="T15" fmla="*/ 1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5"/>
            <p:cNvSpPr>
              <a:spLocks noChangeArrowheads="1"/>
            </p:cNvSpPr>
            <p:nvPr/>
          </p:nvSpPr>
          <p:spPr bwMode="auto">
            <a:xfrm>
              <a:off x="3318451" y="3602942"/>
              <a:ext cx="121071" cy="163132"/>
            </a:xfrm>
            <a:custGeom>
              <a:avLst/>
              <a:gdLst>
                <a:gd name="T0" fmla="*/ 0 w 215516"/>
                <a:gd name="T1" fmla="*/ 1 h 257866"/>
                <a:gd name="T2" fmla="*/ 1 w 215516"/>
                <a:gd name="T3" fmla="*/ 1 h 257866"/>
                <a:gd name="T4" fmla="*/ 1 w 215516"/>
                <a:gd name="T5" fmla="*/ 1 h 257866"/>
                <a:gd name="T6" fmla="*/ 1 w 215516"/>
                <a:gd name="T7" fmla="*/ 1 h 257866"/>
                <a:gd name="T8" fmla="*/ 1 w 215516"/>
                <a:gd name="T9" fmla="*/ 1 h 257866"/>
                <a:gd name="T10" fmla="*/ 1 w 215516"/>
                <a:gd name="T11" fmla="*/ 1 h 257866"/>
                <a:gd name="T12" fmla="*/ 1 w 215516"/>
                <a:gd name="T13" fmla="*/ 1 h 257866"/>
                <a:gd name="T14" fmla="*/ 0 w 215516"/>
                <a:gd name="T15" fmla="*/ 1 h 2578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516"/>
                <a:gd name="T25" fmla="*/ 0 h 257866"/>
                <a:gd name="T26" fmla="*/ 215516 w 215516"/>
                <a:gd name="T27" fmla="*/ 257866 h 2578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516" h="257866">
                  <a:moveTo>
                    <a:pt x="0" y="257866"/>
                  </a:moveTo>
                  <a:cubicBezTo>
                    <a:pt x="4293" y="206351"/>
                    <a:pt x="6467" y="154615"/>
                    <a:pt x="12879" y="103320"/>
                  </a:cubicBezTo>
                  <a:cubicBezTo>
                    <a:pt x="16113" y="77449"/>
                    <a:pt x="30083" y="38828"/>
                    <a:pt x="38636" y="13168"/>
                  </a:cubicBezTo>
                  <a:cubicBezTo>
                    <a:pt x="72980" y="17461"/>
                    <a:pt x="118875" y="0"/>
                    <a:pt x="141667" y="26047"/>
                  </a:cubicBezTo>
                  <a:cubicBezTo>
                    <a:pt x="215516" y="110445"/>
                    <a:pt x="117942" y="115183"/>
                    <a:pt x="90152" y="129078"/>
                  </a:cubicBezTo>
                  <a:cubicBezTo>
                    <a:pt x="76308" y="136000"/>
                    <a:pt x="64394" y="146249"/>
                    <a:pt x="51515" y="154835"/>
                  </a:cubicBezTo>
                  <a:cubicBezTo>
                    <a:pt x="35600" y="202579"/>
                    <a:pt x="50778" y="187401"/>
                    <a:pt x="12879" y="206351"/>
                  </a:cubicBezTo>
                  <a:lnTo>
                    <a:pt x="0" y="2578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TextBox 16"/>
            <p:cNvSpPr txBox="1">
              <a:spLocks noChangeArrowheads="1"/>
            </p:cNvSpPr>
            <p:nvPr/>
          </p:nvSpPr>
          <p:spPr bwMode="auto">
            <a:xfrm>
              <a:off x="3296992" y="3799268"/>
              <a:ext cx="13195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Shearing </a:t>
              </a:r>
            </a:p>
            <a:p>
              <a:r>
                <a:rPr lang="en-US" sz="2000"/>
                <a:t>instability?</a:t>
              </a:r>
            </a:p>
          </p:txBody>
        </p:sp>
        <p:sp>
          <p:nvSpPr>
            <p:cNvPr id="44052" name="TextBox 17"/>
            <p:cNvSpPr txBox="1">
              <a:spLocks noChangeArrowheads="1"/>
            </p:cNvSpPr>
            <p:nvPr/>
          </p:nvSpPr>
          <p:spPr bwMode="auto">
            <a:xfrm>
              <a:off x="553792" y="2678805"/>
              <a:ext cx="17107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Silicate mantle</a:t>
              </a:r>
            </a:p>
            <a:p>
              <a:r>
                <a:rPr lang="en-US" sz="2000"/>
                <a:t>(molten)</a:t>
              </a:r>
            </a:p>
          </p:txBody>
        </p:sp>
        <p:sp>
          <p:nvSpPr>
            <p:cNvPr id="44053" name="TextBox 18"/>
            <p:cNvSpPr txBox="1">
              <a:spLocks noChangeArrowheads="1"/>
            </p:cNvSpPr>
            <p:nvPr/>
          </p:nvSpPr>
          <p:spPr bwMode="auto">
            <a:xfrm>
              <a:off x="1633470" y="4775916"/>
              <a:ext cx="13195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Density </a:t>
              </a:r>
            </a:p>
            <a:p>
              <a:r>
                <a:rPr lang="en-US" sz="2000"/>
                <a:t>instability?</a:t>
              </a:r>
            </a:p>
          </p:txBody>
        </p:sp>
        <p:sp>
          <p:nvSpPr>
            <p:cNvPr id="44054" name="Down Arrow 19"/>
            <p:cNvSpPr>
              <a:spLocks noChangeArrowheads="1"/>
            </p:cNvSpPr>
            <p:nvPr/>
          </p:nvSpPr>
          <p:spPr bwMode="auto">
            <a:xfrm rot="10800000">
              <a:off x="1790164" y="4533364"/>
              <a:ext cx="798490" cy="29621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7" name="TextBox 22"/>
          <p:cNvSpPr txBox="1">
            <a:spLocks noChangeArrowheads="1"/>
          </p:cNvSpPr>
          <p:nvPr/>
        </p:nvSpPr>
        <p:spPr bwMode="auto">
          <a:xfrm>
            <a:off x="1674813" y="6219825"/>
            <a:ext cx="1541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Existing core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309563" y="1087438"/>
            <a:ext cx="80994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Re-equilibration happens at cm-scale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Large impacts deliver ~1000 km-scale objects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What happens?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0"/>
            <a:ext cx="7772400" cy="99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Definitions &amp; Observations</a:t>
            </a:r>
          </a:p>
        </p:txBody>
      </p:sp>
      <p:graphicFrame>
        <p:nvGraphicFramePr>
          <p:cNvPr id="309329" name="Object 81"/>
          <p:cNvGraphicFramePr>
            <a:graphicFrameLocks noChangeAspect="1"/>
          </p:cNvGraphicFramePr>
          <p:nvPr/>
        </p:nvGraphicFramePr>
        <p:xfrm>
          <a:off x="2111375" y="979488"/>
          <a:ext cx="5014913" cy="1052512"/>
        </p:xfrm>
        <a:graphic>
          <a:graphicData uri="http://schemas.openxmlformats.org/presentationml/2006/ole">
            <p:oleObj spid="_x0000_s2050" name="Equation" r:id="rId4" imgW="2298600" imgH="482400" progId="Equation.3">
              <p:embed/>
            </p:oleObj>
          </a:graphicData>
        </a:graphic>
      </p:graphicFrame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75" y="2014538"/>
            <a:ext cx="4710113" cy="149701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</p:pic>
      <p:pic>
        <p:nvPicPr>
          <p:cNvPr id="1029" name="Picture 3" descr="observation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2175" y="3386138"/>
            <a:ext cx="4611688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0063" y="5122863"/>
            <a:ext cx="20907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From </a:t>
            </a:r>
            <a:r>
              <a:rPr lang="en-US" sz="2400">
                <a:solidFill>
                  <a:srgbClr val="33CCFF"/>
                </a:solidFill>
              </a:rPr>
              <a:t>Kleine et al.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fig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965200"/>
            <a:ext cx="65436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0863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Equilibration factor </a:t>
            </a:r>
            <a:r>
              <a:rPr lang="en-US" sz="4400" i="1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k</a:t>
            </a:r>
          </a:p>
        </p:txBody>
      </p:sp>
      <p:sp>
        <p:nvSpPr>
          <p:cNvPr id="50180" name="Content Placeholder 2"/>
          <p:cNvSpPr>
            <a:spLocks/>
          </p:cNvSpPr>
          <p:nvPr/>
        </p:nvSpPr>
        <p:spPr bwMode="auto">
          <a:xfrm>
            <a:off x="1012825" y="5710238"/>
            <a:ext cx="7521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Intermediate </a:t>
            </a:r>
            <a:r>
              <a:rPr lang="en-US" sz="2800" i="1"/>
              <a:t>k</a:t>
            </a:r>
            <a:r>
              <a:rPr lang="en-US" sz="2800"/>
              <a:t>-values match terrestrial constraint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pd_ag2.jpg"/>
          <p:cNvPicPr>
            <a:picLocks noChangeAspect="1"/>
          </p:cNvPicPr>
          <p:nvPr/>
        </p:nvPicPr>
        <p:blipFill>
          <a:blip r:embed="rId4" cstate="print"/>
          <a:srcRect r="51147"/>
          <a:stretch>
            <a:fillRect/>
          </a:stretch>
        </p:blipFill>
        <p:spPr bwMode="auto">
          <a:xfrm>
            <a:off x="449263" y="939800"/>
            <a:ext cx="40798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1213" y="0"/>
            <a:ext cx="7273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Pd/Ag system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448050" y="1411288"/>
            <a:ext cx="87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k</a:t>
            </a:r>
            <a:r>
              <a:rPr lang="en-US" sz="2400"/>
              <a:t>=0.3</a:t>
            </a:r>
          </a:p>
        </p:txBody>
      </p:sp>
      <p:sp>
        <p:nvSpPr>
          <p:cNvPr id="3078" name="Content Placeholder 2"/>
          <p:cNvSpPr>
            <a:spLocks/>
          </p:cNvSpPr>
          <p:nvPr/>
        </p:nvSpPr>
        <p:spPr bwMode="auto">
          <a:xfrm>
            <a:off x="4859338" y="908050"/>
            <a:ext cx="41100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Behaves like Hf/W system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But Ag is volatile – additional complication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Measurements hard to make (</a:t>
            </a:r>
            <a:r>
              <a:rPr lang="en-US" sz="2800">
                <a:solidFill>
                  <a:srgbClr val="33CCFF"/>
                </a:solidFill>
              </a:rPr>
              <a:t>Schonbachler et al. 2010</a:t>
            </a:r>
            <a:r>
              <a:rPr lang="en-US" sz="2800"/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Results suggest a </a:t>
            </a:r>
            <a:r>
              <a:rPr lang="en-US" sz="2800" i="1"/>
              <a:t>spatial gradient</a:t>
            </a:r>
            <a:r>
              <a:rPr lang="en-US" sz="2800"/>
              <a:t> in Pd/Ag is required (snow line?)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Can satisfy </a:t>
            </a:r>
            <a:r>
              <a:rPr lang="en-US" sz="2800" i="1"/>
              <a:t>both</a:t>
            </a:r>
            <a:r>
              <a:rPr lang="en-US" sz="2800"/>
              <a:t> Hf/W and Pd/Ag for </a:t>
            </a:r>
            <a:r>
              <a:rPr lang="en-US" sz="2800" i="1"/>
              <a:t>k</a:t>
            </a:r>
            <a:r>
              <a:rPr lang="en-US" sz="2800"/>
              <a:t>    0.5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513638" y="6007100"/>
          <a:ext cx="427037" cy="422275"/>
        </p:xfrm>
        <a:graphic>
          <a:graphicData uri="http://schemas.openxmlformats.org/presentationml/2006/ole">
            <p:oleObj spid="_x0000_s3074" name="Equation" r:id="rId5" imgW="12672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Erosion (cont’d)</a:t>
            </a:r>
          </a:p>
        </p:txBody>
      </p:sp>
      <p:pic>
        <p:nvPicPr>
          <p:cNvPr id="66563" name="Picture 2" descr="Fig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1217613"/>
            <a:ext cx="60674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3"/>
          <p:cNvSpPr txBox="1">
            <a:spLocks noChangeArrowheads="1"/>
          </p:cNvSpPr>
          <p:nvPr/>
        </p:nvSpPr>
        <p:spPr bwMode="auto">
          <a:xfrm>
            <a:off x="536575" y="5845175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Uses formulation of </a:t>
            </a:r>
            <a:r>
              <a:rPr lang="en-US" sz="2800">
                <a:solidFill>
                  <a:srgbClr val="33CCFF"/>
                </a:solidFill>
              </a:rPr>
              <a:t>Leinhardt and Stewart (2012)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Not fully self-consistent!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Accretion </a:t>
            </a:r>
            <a:r>
              <a:rPr lang="en-US" dirty="0" smtClean="0"/>
              <a:t>Model </a:t>
            </a:r>
            <a:br>
              <a:rPr lang="en-US" dirty="0" smtClean="0"/>
            </a:br>
            <a:r>
              <a:rPr lang="en-US" dirty="0" smtClean="0"/>
              <a:t>(Chambers, submitted)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33829" y="1589315"/>
            <a:ext cx="8563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16 runs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Low </a:t>
            </a:r>
            <a:r>
              <a:rPr lang="en-US" sz="3200" kern="0" dirty="0" smtClean="0">
                <a:latin typeface="+mn-lt"/>
              </a:rPr>
              <a:t>resolution (154 initial objects)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Half mass in embryos, half in </a:t>
            </a:r>
            <a:r>
              <a:rPr lang="en-US" sz="3200" kern="0" dirty="0" err="1" smtClean="0">
                <a:latin typeface="+mn-lt"/>
              </a:rPr>
              <a:t>planetesimals</a:t>
            </a:r>
            <a:endParaRPr lang="en-US" sz="3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Same initial conditions as Chambers (2001)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Jupiter and Saturn on present-day orbits</a:t>
            </a:r>
            <a:endParaRPr lang="en-US" sz="32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Accounts for hit-and-run collisions and fragmentation (typically ignored previously)</a:t>
            </a:r>
            <a:endParaRPr lang="en-US" sz="3200" kern="0" noProof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506413" y="0"/>
            <a:ext cx="8229600" cy="1143000"/>
          </a:xfrm>
        </p:spPr>
        <p:txBody>
          <a:bodyPr/>
          <a:lstStyle/>
          <a:p>
            <a:r>
              <a:rPr lang="en-US" smtClean="0"/>
              <a:t>Degree of equilibration (</a:t>
            </a:r>
            <a:r>
              <a:rPr lang="en-US" i="1" smtClean="0"/>
              <a:t>k</a:t>
            </a:r>
            <a:r>
              <a:rPr lang="en-US" smtClean="0"/>
              <a:t>)</a:t>
            </a:r>
          </a:p>
        </p:txBody>
      </p:sp>
      <p:pic>
        <p:nvPicPr>
          <p:cNvPr id="79875" name="Picture 6" descr="dauphas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009650"/>
            <a:ext cx="29559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7"/>
          <p:cNvSpPr txBox="1">
            <a:spLocks noChangeArrowheads="1"/>
          </p:cNvSpPr>
          <p:nvPr/>
        </p:nvSpPr>
        <p:spPr bwMode="auto">
          <a:xfrm>
            <a:off x="5883275" y="3292475"/>
            <a:ext cx="544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/>
              <a:t>=1</a:t>
            </a:r>
          </a:p>
        </p:txBody>
      </p:sp>
      <p:pic>
        <p:nvPicPr>
          <p:cNvPr id="9" name="Picture 8" descr="dauphas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009650"/>
            <a:ext cx="29559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30900" y="3316288"/>
            <a:ext cx="54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/>
              <a:t>=1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0" y="3017838"/>
            <a:ext cx="820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/>
              <a:t>=0.25</a:t>
            </a:r>
          </a:p>
        </p:txBody>
      </p:sp>
      <p:pic>
        <p:nvPicPr>
          <p:cNvPr id="12" name="Picture 11" descr="dauphas_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009650"/>
            <a:ext cx="29559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1825" y="3340100"/>
            <a:ext cx="83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=0.25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67325" y="1517650"/>
            <a:ext cx="985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>
                <a:solidFill>
                  <a:srgbClr val="FF0000"/>
                </a:solidFill>
              </a:rPr>
              <a:t>=4 Myr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05325" y="1011238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</a:rPr>
              <a:t>t</a:t>
            </a:r>
            <a:r>
              <a:rPr lang="en-US"/>
              <a:t>=2.5 Myr</a:t>
            </a:r>
          </a:p>
        </p:txBody>
      </p:sp>
      <p:sp>
        <p:nvSpPr>
          <p:cNvPr id="79884" name="Right Arrow 17"/>
          <p:cNvSpPr>
            <a:spLocks noChangeArrowheads="1"/>
          </p:cNvSpPr>
          <p:nvPr/>
        </p:nvSpPr>
        <p:spPr bwMode="auto">
          <a:xfrm rot="10800000">
            <a:off x="6651625" y="3157538"/>
            <a:ext cx="414338" cy="390525"/>
          </a:xfrm>
          <a:prstGeom prst="rightArrow">
            <a:avLst>
              <a:gd name="adj1" fmla="val 50000"/>
              <a:gd name="adj2" fmla="val 49930"/>
            </a:avLst>
          </a:prstGeom>
          <a:noFill/>
          <a:ln w="9525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TextBox 18"/>
          <p:cNvSpPr txBox="1">
            <a:spLocks noChangeArrowheads="1"/>
          </p:cNvSpPr>
          <p:nvPr/>
        </p:nvSpPr>
        <p:spPr bwMode="auto">
          <a:xfrm>
            <a:off x="7053263" y="3097213"/>
            <a:ext cx="81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Mars</a:t>
            </a:r>
          </a:p>
        </p:txBody>
      </p:sp>
      <p:sp>
        <p:nvSpPr>
          <p:cNvPr id="79886" name="TextBox 19"/>
          <p:cNvSpPr txBox="1">
            <a:spLocks noChangeArrowheads="1"/>
          </p:cNvSpPr>
          <p:nvPr/>
        </p:nvSpPr>
        <p:spPr bwMode="auto">
          <a:xfrm>
            <a:off x="6808788" y="3938588"/>
            <a:ext cx="23352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Cf. Dauphas &amp; Pourmand,</a:t>
            </a:r>
          </a:p>
          <a:p>
            <a:r>
              <a:rPr lang="en-US"/>
              <a:t>  </a:t>
            </a:r>
            <a:r>
              <a:rPr lang="en-US" i="1"/>
              <a:t>Nature</a:t>
            </a:r>
            <a:r>
              <a:rPr lang="en-US"/>
              <a:t> 2011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07963" y="5097463"/>
            <a:ext cx="89360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Equilibration (</a:t>
            </a:r>
            <a:r>
              <a:rPr lang="en-US" sz="2800" i="1"/>
              <a:t>k</a:t>
            </a:r>
            <a:r>
              <a:rPr lang="en-US" sz="2800"/>
              <a:t>) and accretion timescale trade off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Rapid formation of Mars is obtained because complete re-equilibration is assumed. </a:t>
            </a:r>
            <a:r>
              <a:rPr lang="en-US" sz="2800">
                <a:solidFill>
                  <a:srgbClr val="FF0000"/>
                </a:solidFill>
              </a:rPr>
              <a:t>Is this reasonable?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3" y="1268413"/>
            <a:ext cx="3071812" cy="29495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</p:pic>
      <p:sp>
        <p:nvSpPr>
          <p:cNvPr id="79889" name="TextBox 16"/>
          <p:cNvSpPr txBox="1">
            <a:spLocks noChangeArrowheads="1"/>
          </p:cNvSpPr>
          <p:nvPr/>
        </p:nvSpPr>
        <p:spPr bwMode="auto">
          <a:xfrm>
            <a:off x="1828800" y="2962275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core</a:t>
            </a:r>
          </a:p>
        </p:txBody>
      </p:sp>
      <p:sp>
        <p:nvSpPr>
          <p:cNvPr id="79890" name="TextBox 17"/>
          <p:cNvSpPr txBox="1">
            <a:spLocks noChangeArrowheads="1"/>
          </p:cNvSpPr>
          <p:nvPr/>
        </p:nvSpPr>
        <p:spPr bwMode="auto">
          <a:xfrm>
            <a:off x="749300" y="2640013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magma</a:t>
            </a:r>
          </a:p>
        </p:txBody>
      </p:sp>
      <p:sp>
        <p:nvSpPr>
          <p:cNvPr id="79891" name="TextBox 18"/>
          <p:cNvSpPr txBox="1">
            <a:spLocks noChangeArrowheads="1"/>
          </p:cNvSpPr>
          <p:nvPr/>
        </p:nvSpPr>
        <p:spPr bwMode="auto">
          <a:xfrm>
            <a:off x="993775" y="2066925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67075" y="890588"/>
            <a:ext cx="5316538" cy="4230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21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Different Outcomes</a:t>
            </a:r>
          </a:p>
        </p:txBody>
      </p:sp>
      <p:pic>
        <p:nvPicPr>
          <p:cNvPr id="102403" name="Picture 5" descr="prelimcollision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2713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4"/>
          <p:cNvPicPr>
            <a:picLocks noChangeAspect="1" noChangeArrowheads="1"/>
          </p:cNvPicPr>
          <p:nvPr/>
        </p:nvPicPr>
        <p:blipFill>
          <a:blip r:embed="rId3" cstate="print"/>
          <a:srcRect r="51184"/>
          <a:stretch>
            <a:fillRect/>
          </a:stretch>
        </p:blipFill>
        <p:spPr bwMode="auto">
          <a:xfrm>
            <a:off x="339725" y="1125538"/>
            <a:ext cx="5245100" cy="531018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</p:pic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936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Accretion is stochastic!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25" y="1208088"/>
            <a:ext cx="3713163" cy="5481637"/>
          </a:xfrm>
        </p:spPr>
        <p:txBody>
          <a:bodyPr/>
          <a:lstStyle/>
          <a:p>
            <a:pPr eaLnBrk="1" hangingPunct="1"/>
            <a:r>
              <a:rPr lang="en-US" sz="2800" smtClean="0"/>
              <a:t>N-body simulations can calculate </a:t>
            </a:r>
            <a:r>
              <a:rPr lang="en-US" sz="2800" i="1" smtClean="0"/>
              <a:t>synthetic</a:t>
            </a:r>
            <a:r>
              <a:rPr lang="en-US" sz="2800" smtClean="0"/>
              <a:t> tungsten anomalies (Nimmo &amp; Agnor 2006)</a:t>
            </a:r>
          </a:p>
          <a:p>
            <a:pPr eaLnBrk="1" hangingPunct="1"/>
            <a:r>
              <a:rPr lang="en-US" sz="2800" smtClean="0"/>
              <a:t>Synthetic W anomaly gives analytical “two-stage” timescale</a:t>
            </a:r>
          </a:p>
          <a:p>
            <a:pPr eaLnBrk="1" hangingPunct="1"/>
            <a:r>
              <a:rPr lang="en-US" sz="2800" smtClean="0"/>
              <a:t>Analytical timescale can differ by factor </a:t>
            </a:r>
            <a:r>
              <a:rPr lang="en-US" sz="2800" b="1" smtClean="0">
                <a:solidFill>
                  <a:srgbClr val="FF0000"/>
                </a:solidFill>
              </a:rPr>
              <a:t>~3</a:t>
            </a:r>
            <a:r>
              <a:rPr lang="en-US" sz="2800" smtClean="0"/>
              <a:t> from “true” model timescale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857375" y="6208713"/>
            <a:ext cx="2830513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/>
              <a:t>Analytical expression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 rot="-5400000">
            <a:off x="-1012032" y="340280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/>
              <a:t>“True” model time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63513" y="1065213"/>
            <a:ext cx="2627312" cy="36988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Nimmo and Kleine (2007)</a:t>
            </a:r>
          </a:p>
        </p:txBody>
      </p:sp>
      <p:sp>
        <p:nvSpPr>
          <p:cNvPr id="158728" name="Freeform 8"/>
          <p:cNvSpPr>
            <a:spLocks/>
          </p:cNvSpPr>
          <p:nvPr/>
        </p:nvSpPr>
        <p:spPr bwMode="auto">
          <a:xfrm>
            <a:off x="2692400" y="3632200"/>
            <a:ext cx="749300" cy="1651000"/>
          </a:xfrm>
          <a:custGeom>
            <a:avLst/>
            <a:gdLst>
              <a:gd name="T0" fmla="*/ 2147483647 w 424"/>
              <a:gd name="T1" fmla="*/ 2147483647 h 1024"/>
              <a:gd name="T2" fmla="*/ 2147483647 w 424"/>
              <a:gd name="T3" fmla="*/ 2147483647 h 1024"/>
              <a:gd name="T4" fmla="*/ 2147483647 w 424"/>
              <a:gd name="T5" fmla="*/ 2147483647 h 1024"/>
              <a:gd name="T6" fmla="*/ 2147483647 w 424"/>
              <a:gd name="T7" fmla="*/ 2147483647 h 1024"/>
              <a:gd name="T8" fmla="*/ 2147483647 w 424"/>
              <a:gd name="T9" fmla="*/ 2147483647 h 1024"/>
              <a:gd name="T10" fmla="*/ 2147483647 w 424"/>
              <a:gd name="T11" fmla="*/ 2147483647 h 1024"/>
              <a:gd name="T12" fmla="*/ 0 w 424"/>
              <a:gd name="T13" fmla="*/ 0 h 10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4"/>
              <a:gd name="T22" fmla="*/ 0 h 1024"/>
              <a:gd name="T23" fmla="*/ 424 w 424"/>
              <a:gd name="T24" fmla="*/ 1024 h 10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4" h="1024">
                <a:moveTo>
                  <a:pt x="424" y="1024"/>
                </a:moveTo>
                <a:cubicBezTo>
                  <a:pt x="402" y="957"/>
                  <a:pt x="348" y="909"/>
                  <a:pt x="304" y="856"/>
                </a:cubicBezTo>
                <a:cubicBezTo>
                  <a:pt x="268" y="813"/>
                  <a:pt x="240" y="766"/>
                  <a:pt x="208" y="720"/>
                </a:cubicBezTo>
                <a:cubicBezTo>
                  <a:pt x="180" y="680"/>
                  <a:pt x="159" y="641"/>
                  <a:pt x="136" y="600"/>
                </a:cubicBezTo>
                <a:cubicBezTo>
                  <a:pt x="127" y="583"/>
                  <a:pt x="104" y="552"/>
                  <a:pt x="104" y="552"/>
                </a:cubicBezTo>
                <a:cubicBezTo>
                  <a:pt x="92" y="503"/>
                  <a:pt x="61" y="463"/>
                  <a:pt x="48" y="416"/>
                </a:cubicBezTo>
                <a:cubicBezTo>
                  <a:pt x="10" y="275"/>
                  <a:pt x="0" y="147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8729" name="Freeform 9"/>
          <p:cNvSpPr>
            <a:spLocks/>
          </p:cNvSpPr>
          <p:nvPr/>
        </p:nvSpPr>
        <p:spPr bwMode="auto">
          <a:xfrm flipH="1">
            <a:off x="3424238" y="3551238"/>
            <a:ext cx="355600" cy="1625600"/>
          </a:xfrm>
          <a:custGeom>
            <a:avLst/>
            <a:gdLst>
              <a:gd name="T0" fmla="*/ 2147483647 w 424"/>
              <a:gd name="T1" fmla="*/ 2147483647 h 1024"/>
              <a:gd name="T2" fmla="*/ 2147483647 w 424"/>
              <a:gd name="T3" fmla="*/ 2147483647 h 1024"/>
              <a:gd name="T4" fmla="*/ 2147483647 w 424"/>
              <a:gd name="T5" fmla="*/ 2147483647 h 1024"/>
              <a:gd name="T6" fmla="*/ 2147483647 w 424"/>
              <a:gd name="T7" fmla="*/ 2147483647 h 1024"/>
              <a:gd name="T8" fmla="*/ 2147483647 w 424"/>
              <a:gd name="T9" fmla="*/ 2147483647 h 1024"/>
              <a:gd name="T10" fmla="*/ 2147483647 w 424"/>
              <a:gd name="T11" fmla="*/ 2147483647 h 1024"/>
              <a:gd name="T12" fmla="*/ 0 w 424"/>
              <a:gd name="T13" fmla="*/ 0 h 10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4"/>
              <a:gd name="T22" fmla="*/ 0 h 1024"/>
              <a:gd name="T23" fmla="*/ 424 w 424"/>
              <a:gd name="T24" fmla="*/ 1024 h 10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4" h="1024">
                <a:moveTo>
                  <a:pt x="424" y="1024"/>
                </a:moveTo>
                <a:cubicBezTo>
                  <a:pt x="402" y="957"/>
                  <a:pt x="348" y="909"/>
                  <a:pt x="304" y="856"/>
                </a:cubicBezTo>
                <a:cubicBezTo>
                  <a:pt x="268" y="813"/>
                  <a:pt x="240" y="766"/>
                  <a:pt x="208" y="720"/>
                </a:cubicBezTo>
                <a:cubicBezTo>
                  <a:pt x="180" y="680"/>
                  <a:pt x="159" y="641"/>
                  <a:pt x="136" y="600"/>
                </a:cubicBezTo>
                <a:cubicBezTo>
                  <a:pt x="127" y="583"/>
                  <a:pt x="104" y="552"/>
                  <a:pt x="104" y="552"/>
                </a:cubicBezTo>
                <a:cubicBezTo>
                  <a:pt x="92" y="503"/>
                  <a:pt x="61" y="463"/>
                  <a:pt x="48" y="416"/>
                </a:cubicBezTo>
                <a:cubicBezTo>
                  <a:pt x="10" y="275"/>
                  <a:pt x="0" y="147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3425825" y="50546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factor of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60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“</a:t>
            </a:r>
            <a:r>
              <a:rPr lang="en-US" sz="4000" dirty="0" smtClean="0"/>
              <a:t>Single</a:t>
            </a:r>
            <a:r>
              <a:rPr lang="en-US" sz="4000" dirty="0" smtClean="0"/>
              <a:t>-stage</a:t>
            </a:r>
            <a:r>
              <a:rPr lang="en-US" sz="4000" dirty="0" smtClean="0"/>
              <a:t>” (instantaneous) core formation timescale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3405188"/>
            <a:ext cx="8605838" cy="2913062"/>
          </a:xfrm>
        </p:spPr>
        <p:txBody>
          <a:bodyPr/>
          <a:lstStyle/>
          <a:p>
            <a:pPr eaLnBrk="1" hangingPunct="1"/>
            <a:r>
              <a:rPr lang="en-US" smtClean="0"/>
              <a:t>Tungsten anomaly increases with more rapid core formation or bigger Hf/W fractionation</a:t>
            </a:r>
          </a:p>
          <a:p>
            <a:pPr eaLnBrk="1" hangingPunct="1"/>
            <a:r>
              <a:rPr lang="en-US" smtClean="0"/>
              <a:t>Given </a:t>
            </a:r>
            <a:r>
              <a:rPr lang="en-US" i="1" smtClean="0"/>
              <a:t>f </a:t>
            </a:r>
            <a:r>
              <a:rPr lang="en-US" i="1" baseline="30000" smtClean="0"/>
              <a:t>Hf/W</a:t>
            </a:r>
            <a:r>
              <a:rPr lang="en-US" smtClean="0"/>
              <a:t> and </a:t>
            </a:r>
            <a:r>
              <a:rPr lang="en-US" i="1" smtClean="0">
                <a:latin typeface="Symbol" pitchFamily="18" charset="2"/>
              </a:rPr>
              <a:t>e</a:t>
            </a:r>
            <a:r>
              <a:rPr lang="en-US" i="1" baseline="-25000" smtClean="0"/>
              <a:t>W</a:t>
            </a:r>
            <a:r>
              <a:rPr lang="en-US" smtClean="0"/>
              <a:t> (observed), we can calculate core formation time </a:t>
            </a:r>
            <a:r>
              <a:rPr lang="en-US" i="1" smtClean="0"/>
              <a:t>t</a:t>
            </a:r>
            <a:r>
              <a:rPr lang="en-US" i="1" baseline="-25000" smtClean="0"/>
              <a:t>c  </a:t>
            </a:r>
            <a:r>
              <a:rPr lang="en-US" i="1" smtClean="0"/>
              <a:t>. . . </a:t>
            </a:r>
            <a:r>
              <a:rPr lang="en-US" smtClean="0"/>
              <a:t>Or</a:t>
            </a:r>
            <a:r>
              <a:rPr lang="en-US" i="1" smtClean="0"/>
              <a:t> vice versa</a:t>
            </a:r>
            <a:endParaRPr lang="en-US" i="1" baseline="-25000" smtClean="0"/>
          </a:p>
          <a:p>
            <a:pPr eaLnBrk="1" hangingPunct="1"/>
            <a:r>
              <a:rPr lang="en-US" smtClean="0"/>
              <a:t>Instantaneous core formation is an approximation to true process (multiple, stochastic impacts)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38338" y="1606550"/>
          <a:ext cx="4508500" cy="1766888"/>
        </p:xfrm>
        <a:graphic>
          <a:graphicData uri="http://schemas.openxmlformats.org/presentationml/2006/ole">
            <p:oleObj spid="_x0000_s23554" name="Equation" r:id="rId4" imgW="12315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81013" y="0"/>
            <a:ext cx="8229600" cy="1143000"/>
          </a:xfrm>
        </p:spPr>
        <p:txBody>
          <a:bodyPr/>
          <a:lstStyle/>
          <a:p>
            <a:r>
              <a:rPr lang="en-US" dirty="0" smtClean="0"/>
              <a:t>Inefficient </a:t>
            </a:r>
            <a:r>
              <a:rPr lang="en-US" dirty="0" smtClean="0"/>
              <a:t>Accretion</a:t>
            </a:r>
            <a:endParaRPr lang="en-US" dirty="0" smtClean="0"/>
          </a:p>
        </p:txBody>
      </p:sp>
      <p:pic>
        <p:nvPicPr>
          <p:cNvPr id="37891" name="Picture 5" descr="cps_15.jpg"/>
          <p:cNvPicPr>
            <a:picLocks noChangeAspect="1"/>
          </p:cNvPicPr>
          <p:nvPr/>
        </p:nvPicPr>
        <p:blipFill>
          <a:blip r:embed="rId3" cstate="print"/>
          <a:srcRect r="57973" b="67882"/>
          <a:stretch>
            <a:fillRect/>
          </a:stretch>
        </p:blipFill>
        <p:spPr bwMode="auto">
          <a:xfrm>
            <a:off x="595313" y="1027113"/>
            <a:ext cx="801528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cps_14.jpg"/>
          <p:cNvPicPr>
            <a:picLocks noChangeAspect="1"/>
          </p:cNvPicPr>
          <p:nvPr/>
        </p:nvPicPr>
        <p:blipFill>
          <a:blip r:embed="rId4" cstate="print"/>
          <a:srcRect r="52838" b="55457"/>
          <a:stretch>
            <a:fillRect/>
          </a:stretch>
        </p:blipFill>
        <p:spPr bwMode="auto">
          <a:xfrm>
            <a:off x="384175" y="927100"/>
            <a:ext cx="82613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37250" y="6037263"/>
            <a:ext cx="167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FF"/>
                </a:solidFill>
              </a:rPr>
              <a:t>Asphaug (2009)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247063" y="2432050"/>
            <a:ext cx="0" cy="101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615238" y="3382963"/>
            <a:ext cx="1528762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/>
              <a:t>Increasing </a:t>
            </a:r>
            <a:br>
              <a:rPr lang="en-US" sz="2400"/>
            </a:br>
            <a:r>
              <a:rPr lang="en-US" sz="2400"/>
              <a:t>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943" grpId="0" animBg="1"/>
      <p:bldP spid="399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psh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34" y="651782"/>
            <a:ext cx="7575805" cy="564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b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417" y="1077502"/>
            <a:ext cx="7639211" cy="51636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Number of bodies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Evolution</a:t>
            </a:r>
            <a:endParaRPr lang="en-US" dirty="0"/>
          </a:p>
        </p:txBody>
      </p:sp>
      <p:pic>
        <p:nvPicPr>
          <p:cNvPr id="3" name="Picture 2" descr="mass_cur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406" y="1378858"/>
            <a:ext cx="7456049" cy="49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Planets</a:t>
            </a:r>
            <a:endParaRPr lang="en-US" dirty="0"/>
          </a:p>
        </p:txBody>
      </p:sp>
      <p:pic>
        <p:nvPicPr>
          <p:cNvPr id="3" name="Picture 2" descr="final_ma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906" y="1248229"/>
            <a:ext cx="7508539" cy="538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types</a:t>
            </a:r>
            <a:endParaRPr lang="en-US" dirty="0"/>
          </a:p>
        </p:txBody>
      </p:sp>
      <p:pic>
        <p:nvPicPr>
          <p:cNvPr id="3" name="Picture 2" descr="VrMrMt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28" y="1698139"/>
            <a:ext cx="8636000" cy="410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9.3|9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lg" len="lg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23805</TotalTime>
  <Words>751</Words>
  <Application>Microsoft Office PowerPoint</Application>
  <PresentationFormat>On-screen Show (4:3)</PresentationFormat>
  <Paragraphs>145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Chemical and isotopic consequences of lossy accretion: Preliminary results</vt:lpstr>
      <vt:lpstr>Outline</vt:lpstr>
      <vt:lpstr>Accretion Model  (Chambers, submitted)</vt:lpstr>
      <vt:lpstr>Inefficient Accretion</vt:lpstr>
      <vt:lpstr>Slide 5</vt:lpstr>
      <vt:lpstr>Number of bodies</vt:lpstr>
      <vt:lpstr>Mass Evolution</vt:lpstr>
      <vt:lpstr>Final Planets</vt:lpstr>
      <vt:lpstr>Collision types</vt:lpstr>
      <vt:lpstr>Dynamical Results</vt:lpstr>
      <vt:lpstr>Collisions and bulk chemistry</vt:lpstr>
      <vt:lpstr>Slide 12</vt:lpstr>
      <vt:lpstr>Bulk chemistry outcomes</vt:lpstr>
      <vt:lpstr>Hf-W system</vt:lpstr>
      <vt:lpstr>Hf-W (continued)</vt:lpstr>
      <vt:lpstr>Slide 16</vt:lpstr>
      <vt:lpstr>Isotopic outcomes</vt:lpstr>
      <vt:lpstr>Future Work</vt:lpstr>
      <vt:lpstr>Summary</vt:lpstr>
      <vt:lpstr>Slide 20</vt:lpstr>
      <vt:lpstr>Slide 21</vt:lpstr>
      <vt:lpstr>Slide 22</vt:lpstr>
      <vt:lpstr>Core formation chronometry</vt:lpstr>
      <vt:lpstr>What happens during a collision?</vt:lpstr>
      <vt:lpstr>Equilibration? </vt:lpstr>
      <vt:lpstr>Definitions &amp; Observations</vt:lpstr>
      <vt:lpstr>Slide 27</vt:lpstr>
      <vt:lpstr>Slide 28</vt:lpstr>
      <vt:lpstr>Impact Erosion (cont’d)</vt:lpstr>
      <vt:lpstr>Degree of equilibration (k)</vt:lpstr>
      <vt:lpstr>Different Outcomes</vt:lpstr>
      <vt:lpstr>Accretion is stochastic!</vt:lpstr>
      <vt:lpstr>“Single-stage” (instantaneous) core formation timescale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nimmo</dc:creator>
  <cp:lastModifiedBy>fnimmo</cp:lastModifiedBy>
  <cp:revision>641</cp:revision>
  <dcterms:created xsi:type="dcterms:W3CDTF">2003-12-01T23:18:57Z</dcterms:created>
  <dcterms:modified xsi:type="dcterms:W3CDTF">2013-01-29T16:33:34Z</dcterms:modified>
</cp:coreProperties>
</file>