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5" r:id="rId1"/>
  </p:sldMasterIdLst>
  <p:notesMasterIdLst>
    <p:notesMasterId r:id="rId35"/>
  </p:notesMasterIdLst>
  <p:handoutMasterIdLst>
    <p:handoutMasterId r:id="rId36"/>
  </p:handoutMasterIdLst>
  <p:sldIdLst>
    <p:sldId id="256" r:id="rId2"/>
    <p:sldId id="381" r:id="rId3"/>
    <p:sldId id="333" r:id="rId4"/>
    <p:sldId id="332" r:id="rId5"/>
    <p:sldId id="318" r:id="rId6"/>
    <p:sldId id="320" r:id="rId7"/>
    <p:sldId id="316" r:id="rId8"/>
    <p:sldId id="315" r:id="rId9"/>
    <p:sldId id="314" r:id="rId10"/>
    <p:sldId id="322" r:id="rId11"/>
    <p:sldId id="324" r:id="rId12"/>
    <p:sldId id="323" r:id="rId13"/>
    <p:sldId id="325" r:id="rId14"/>
    <p:sldId id="326" r:id="rId15"/>
    <p:sldId id="327" r:id="rId16"/>
    <p:sldId id="328" r:id="rId17"/>
    <p:sldId id="409" r:id="rId18"/>
    <p:sldId id="338" r:id="rId19"/>
    <p:sldId id="387" r:id="rId20"/>
    <p:sldId id="413" r:id="rId21"/>
    <p:sldId id="414" r:id="rId22"/>
    <p:sldId id="389" r:id="rId23"/>
    <p:sldId id="390" r:id="rId24"/>
    <p:sldId id="391" r:id="rId25"/>
    <p:sldId id="287" r:id="rId26"/>
    <p:sldId id="405" r:id="rId27"/>
    <p:sldId id="412" r:id="rId28"/>
    <p:sldId id="372" r:id="rId29"/>
    <p:sldId id="373" r:id="rId30"/>
    <p:sldId id="365" r:id="rId31"/>
    <p:sldId id="366" r:id="rId32"/>
    <p:sldId id="369" r:id="rId33"/>
    <p:sldId id="37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EBC00"/>
    <a:srgbClr val="FEE4FF"/>
    <a:srgbClr val="EDC2FF"/>
    <a:srgbClr val="EAA7FF"/>
    <a:srgbClr val="E6AB00"/>
    <a:srgbClr val="E5A312"/>
    <a:srgbClr val="BB0012"/>
    <a:srgbClr val="FC6800"/>
    <a:srgbClr val="E9B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0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4"/>
    </p:cViewPr>
  </p:sorterViewPr>
  <p:notesViewPr>
    <p:cSldViewPr snapToGrid="0" snapToObjects="1">
      <p:cViewPr varScale="1">
        <p:scale>
          <a:sx n="89" d="100"/>
          <a:sy n="89" d="100"/>
        </p:scale>
        <p:origin x="-28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BD786-0160-9D44-A81C-6B6879B08E3C}" type="datetimeFigureOut">
              <a:rPr lang="en-US" smtClean="0"/>
              <a:t>1/30/13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9F1CC-FA0E-114B-8C5B-A34B7288B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63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E911D-20C5-6A41-A09A-1FAF2559AF04}" type="datetimeFigureOut">
              <a:rPr lang="en-US" smtClean="0"/>
              <a:t>1/30/13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F3461-F4E1-2C4F-8D78-818220EE4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95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099368"/>
            <a:ext cx="9144000" cy="1643832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60000"/>
                  <a:lumOff val="40000"/>
                </a:schemeClr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987632"/>
            <a:ext cx="9144000" cy="1588"/>
          </a:xfrm>
          <a:prstGeom prst="line">
            <a:avLst/>
          </a:prstGeom>
          <a:ln w="82550" cap="flat" cmpd="sng" algn="ctr">
            <a:gradFill flip="none" rotWithShape="1">
              <a:gsLst>
                <a:gs pos="0">
                  <a:schemeClr val="accent5"/>
                </a:gs>
                <a:gs pos="100000">
                  <a:schemeClr val="accent5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1065212"/>
            <a:ext cx="9144000" cy="1588"/>
          </a:xfrm>
          <a:prstGeom prst="line">
            <a:avLst/>
          </a:prstGeom>
          <a:ln w="825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2785244"/>
            <a:ext cx="9144000" cy="1588"/>
          </a:xfrm>
          <a:prstGeom prst="line">
            <a:avLst/>
          </a:prstGeom>
          <a:ln w="825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81000" cy="365125"/>
          </a:xfrm>
          <a:prstGeom prst="rect">
            <a:avLst/>
          </a:prstGeom>
        </p:spPr>
        <p:txBody>
          <a:bodyPr/>
          <a:lstStyle/>
          <a:p>
            <a:fld id="{A7D60D01-EBF5-0A4B-AA4D-06A827207D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81000" cy="365125"/>
          </a:xfrm>
          <a:prstGeom prst="rect">
            <a:avLst/>
          </a:prstGeom>
        </p:spPr>
        <p:txBody>
          <a:bodyPr/>
          <a:lstStyle/>
          <a:p>
            <a:fld id="{A7D60D01-EBF5-0A4B-AA4D-06A827207D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52400"/>
            <a:ext cx="9144000" cy="672623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60000"/>
                  <a:lumOff val="40000"/>
                </a:schemeClr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563562"/>
          </a:xfrm>
        </p:spPr>
        <p:txBody>
          <a:bodyPr/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89550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31188"/>
            <a:ext cx="9144000" cy="1588"/>
          </a:xfrm>
          <a:prstGeom prst="line">
            <a:avLst/>
          </a:prstGeom>
          <a:ln w="82550" cap="flat" cmpd="sng" algn="ctr">
            <a:gradFill flip="none" rotWithShape="1">
              <a:gsLst>
                <a:gs pos="0">
                  <a:schemeClr val="accent5"/>
                </a:gs>
                <a:gs pos="100000">
                  <a:schemeClr val="accent5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869388"/>
            <a:ext cx="9144000" cy="1588"/>
          </a:xfrm>
          <a:prstGeom prst="line">
            <a:avLst/>
          </a:prstGeom>
          <a:ln w="825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0" y="107388"/>
            <a:ext cx="9144000" cy="1588"/>
          </a:xfrm>
          <a:prstGeom prst="line">
            <a:avLst/>
          </a:prstGeom>
          <a:ln w="825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4343400" y="64928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89461-52EE-F746-B201-2A6B2756D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81000" cy="365125"/>
          </a:xfrm>
          <a:prstGeom prst="rect">
            <a:avLst/>
          </a:prstGeom>
        </p:spPr>
        <p:txBody>
          <a:bodyPr/>
          <a:lstStyle/>
          <a:p>
            <a:fld id="{A7D60D01-EBF5-0A4B-AA4D-06A827207D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81000" cy="365125"/>
          </a:xfrm>
          <a:prstGeom prst="rect">
            <a:avLst/>
          </a:prstGeom>
        </p:spPr>
        <p:txBody>
          <a:bodyPr/>
          <a:lstStyle/>
          <a:p>
            <a:fld id="{A7D60D01-EBF5-0A4B-AA4D-06A827207DC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417638"/>
            <a:ext cx="8686800" cy="1588"/>
          </a:xfrm>
          <a:prstGeom prst="line">
            <a:avLst/>
          </a:prstGeom>
          <a:ln w="82550" cap="flat" cmpd="sng" algn="ctr"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151606"/>
            <a:ext cx="8969675" cy="1588"/>
          </a:xfrm>
          <a:prstGeom prst="line">
            <a:avLst/>
          </a:prstGeom>
          <a:ln w="82550" cap="flat" cmpd="sng" algn="ctr"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302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3021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81000" cy="365125"/>
          </a:xfrm>
          <a:prstGeom prst="rect">
            <a:avLst/>
          </a:prstGeom>
        </p:spPr>
        <p:txBody>
          <a:bodyPr/>
          <a:lstStyle/>
          <a:p>
            <a:fld id="{A7D60D01-EBF5-0A4B-AA4D-06A827207DC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417638"/>
            <a:ext cx="8686800" cy="1588"/>
          </a:xfrm>
          <a:prstGeom prst="line">
            <a:avLst/>
          </a:prstGeom>
          <a:ln w="82550" cap="flat" cmpd="sng" algn="ctr"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0" y="153194"/>
            <a:ext cx="8969675" cy="1588"/>
          </a:xfrm>
          <a:prstGeom prst="line">
            <a:avLst/>
          </a:prstGeom>
          <a:ln w="82550" cap="flat" cmpd="sng" algn="ctr"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52400"/>
            <a:ext cx="9144000" cy="672623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60000"/>
                  <a:lumOff val="40000"/>
                </a:schemeClr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563562"/>
          </a:xfrm>
        </p:spPr>
        <p:txBody>
          <a:bodyPr/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31188"/>
            <a:ext cx="9144000" cy="1588"/>
          </a:xfrm>
          <a:prstGeom prst="line">
            <a:avLst/>
          </a:prstGeom>
          <a:ln w="82550" cap="flat" cmpd="sng" algn="ctr">
            <a:gradFill flip="none" rotWithShape="1">
              <a:gsLst>
                <a:gs pos="0">
                  <a:schemeClr val="accent5"/>
                </a:gs>
                <a:gs pos="100000">
                  <a:schemeClr val="accent5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869388"/>
            <a:ext cx="9144000" cy="1588"/>
          </a:xfrm>
          <a:prstGeom prst="line">
            <a:avLst/>
          </a:prstGeom>
          <a:ln w="825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108768"/>
            <a:ext cx="9144000" cy="1588"/>
          </a:xfrm>
          <a:prstGeom prst="line">
            <a:avLst/>
          </a:prstGeom>
          <a:ln w="825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4343400" y="64928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89461-52EE-F746-B201-2A6B2756D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31188"/>
            <a:ext cx="9144000" cy="1588"/>
          </a:xfrm>
          <a:prstGeom prst="line">
            <a:avLst/>
          </a:prstGeom>
          <a:ln w="82550" cap="flat" cmpd="sng" algn="ctr">
            <a:gradFill flip="none" rotWithShape="1">
              <a:gsLst>
                <a:gs pos="0">
                  <a:schemeClr val="accent5"/>
                </a:gs>
                <a:gs pos="100000">
                  <a:schemeClr val="accent5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108768"/>
            <a:ext cx="9144000" cy="1588"/>
          </a:xfrm>
          <a:prstGeom prst="line">
            <a:avLst/>
          </a:prstGeom>
          <a:ln w="825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4343400" y="64928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89461-52EE-F746-B201-2A6B2756D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81000" cy="365125"/>
          </a:xfrm>
          <a:prstGeom prst="rect">
            <a:avLst/>
          </a:prstGeom>
        </p:spPr>
        <p:txBody>
          <a:bodyPr/>
          <a:lstStyle/>
          <a:p>
            <a:fld id="{A7D60D01-EBF5-0A4B-AA4D-06A827207D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81000" cy="365125"/>
          </a:xfrm>
          <a:prstGeom prst="rect">
            <a:avLst/>
          </a:prstGeom>
        </p:spPr>
        <p:txBody>
          <a:bodyPr/>
          <a:lstStyle/>
          <a:p>
            <a:fld id="{A7D60D01-EBF5-0A4B-AA4D-06A827207D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455288"/>
            <a:ext cx="9144000" cy="1588"/>
          </a:xfrm>
          <a:prstGeom prst="line">
            <a:avLst/>
          </a:prstGeom>
          <a:ln w="82550" cap="flat" cmpd="sng" algn="ctr">
            <a:gradFill flip="none" rotWithShape="1">
              <a:gsLst>
                <a:gs pos="0">
                  <a:schemeClr val="accent5"/>
                </a:gs>
                <a:gs pos="100000">
                  <a:schemeClr val="accent5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402925" y="6498712"/>
            <a:ext cx="1312862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800" dirty="0">
                <a:solidFill>
                  <a:srgbClr val="003366"/>
                </a:solidFill>
              </a:rPr>
              <a:t>Colorado Center for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800" dirty="0" err="1">
                <a:solidFill>
                  <a:srgbClr val="003366"/>
                </a:solidFill>
              </a:rPr>
              <a:t>Astrodynamics</a:t>
            </a:r>
            <a:r>
              <a:rPr lang="en-US" sz="800" dirty="0">
                <a:solidFill>
                  <a:srgbClr val="003366"/>
                </a:solidFill>
              </a:rPr>
              <a:t> Research</a:t>
            </a:r>
          </a:p>
        </p:txBody>
      </p:sp>
      <p:pic>
        <p:nvPicPr>
          <p:cNvPr id="25" name="Picture 15" descr="aes-logo-smal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0855" y="6411656"/>
            <a:ext cx="457200" cy="457200"/>
          </a:xfrm>
          <a:prstGeom prst="rect">
            <a:avLst/>
          </a:prstGeom>
          <a:noFill/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7483630" y="6519850"/>
            <a:ext cx="1224694" cy="31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800" dirty="0" smtClean="0">
                <a:solidFill>
                  <a:srgbClr val="003366"/>
                </a:solidFill>
              </a:rPr>
              <a:t>Celestial &amp; Spaceflight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800" dirty="0" smtClean="0">
                <a:solidFill>
                  <a:srgbClr val="003366"/>
                </a:solidFill>
              </a:rPr>
              <a:t>Mechanics Laboratory</a:t>
            </a:r>
            <a:endParaRPr lang="en-US" sz="800" dirty="0">
              <a:solidFill>
                <a:srgbClr val="003366"/>
              </a:solidFill>
            </a:endParaRPr>
          </a:p>
        </p:txBody>
      </p:sp>
      <p:pic>
        <p:nvPicPr>
          <p:cNvPr id="9" name="Picture 8" descr="csml_cucolors_scr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76038" y="6422418"/>
            <a:ext cx="479991" cy="4463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emf"/><Relationship Id="rId12" Type="http://schemas.openxmlformats.org/officeDocument/2006/relationships/image" Target="../media/image14.emf"/><Relationship Id="rId13" Type="http://schemas.openxmlformats.org/officeDocument/2006/relationships/image" Target="../media/image15.emf"/><Relationship Id="rId14" Type="http://schemas.openxmlformats.org/officeDocument/2006/relationships/image" Target="../media/image16.emf"/><Relationship Id="rId15" Type="http://schemas.openxmlformats.org/officeDocument/2006/relationships/image" Target="../media/image17.emf"/><Relationship Id="rId16" Type="http://schemas.openxmlformats.org/officeDocument/2006/relationships/image" Target="../media/image18.emf"/><Relationship Id="rId17" Type="http://schemas.openxmlformats.org/officeDocument/2006/relationships/image" Target="../media/image19.emf"/><Relationship Id="rId18" Type="http://schemas.openxmlformats.org/officeDocument/2006/relationships/image" Target="../media/image20.emf"/><Relationship Id="rId19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9" Type="http://schemas.openxmlformats.org/officeDocument/2006/relationships/image" Target="../media/image11.emf"/><Relationship Id="rId10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emf"/><Relationship Id="rId12" Type="http://schemas.openxmlformats.org/officeDocument/2006/relationships/image" Target="../media/image14.emf"/><Relationship Id="rId13" Type="http://schemas.openxmlformats.org/officeDocument/2006/relationships/image" Target="../media/image15.emf"/><Relationship Id="rId14" Type="http://schemas.openxmlformats.org/officeDocument/2006/relationships/image" Target="../media/image16.emf"/><Relationship Id="rId15" Type="http://schemas.openxmlformats.org/officeDocument/2006/relationships/image" Target="../media/image17.emf"/><Relationship Id="rId16" Type="http://schemas.openxmlformats.org/officeDocument/2006/relationships/image" Target="../media/image18.emf"/><Relationship Id="rId17" Type="http://schemas.openxmlformats.org/officeDocument/2006/relationships/image" Target="../media/image19.emf"/><Relationship Id="rId18" Type="http://schemas.openxmlformats.org/officeDocument/2006/relationships/image" Target="../media/image20.emf"/><Relationship Id="rId19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9" Type="http://schemas.openxmlformats.org/officeDocument/2006/relationships/image" Target="../media/image11.emf"/><Relationship Id="rId10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emf"/><Relationship Id="rId12" Type="http://schemas.openxmlformats.org/officeDocument/2006/relationships/image" Target="../media/image14.emf"/><Relationship Id="rId13" Type="http://schemas.openxmlformats.org/officeDocument/2006/relationships/image" Target="../media/image15.emf"/><Relationship Id="rId14" Type="http://schemas.openxmlformats.org/officeDocument/2006/relationships/image" Target="../media/image16.emf"/><Relationship Id="rId15" Type="http://schemas.openxmlformats.org/officeDocument/2006/relationships/image" Target="../media/image17.emf"/><Relationship Id="rId16" Type="http://schemas.openxmlformats.org/officeDocument/2006/relationships/image" Target="../media/image18.emf"/><Relationship Id="rId17" Type="http://schemas.openxmlformats.org/officeDocument/2006/relationships/image" Target="../media/image19.emf"/><Relationship Id="rId18" Type="http://schemas.openxmlformats.org/officeDocument/2006/relationships/image" Target="../media/image20.emf"/><Relationship Id="rId19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9" Type="http://schemas.openxmlformats.org/officeDocument/2006/relationships/image" Target="../media/image11.emf"/><Relationship Id="rId10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749" y="1196975"/>
            <a:ext cx="8458201" cy="1470025"/>
          </a:xfrm>
        </p:spPr>
        <p:txBody>
          <a:bodyPr>
            <a:normAutofit/>
          </a:bodyPr>
          <a:lstStyle/>
          <a:p>
            <a:pPr algn="ctr"/>
            <a:r>
              <a:rPr lang="en-US" sz="3600" smtClean="0"/>
              <a:t>Rubble </a:t>
            </a:r>
            <a:r>
              <a:rPr lang="en-US" sz="3600"/>
              <a:t>P</a:t>
            </a:r>
            <a:r>
              <a:rPr lang="en-US" sz="3600" smtClean="0"/>
              <a:t>ile </a:t>
            </a:r>
            <a:r>
              <a:rPr lang="en-US" sz="3600" dirty="0"/>
              <a:t>A</a:t>
            </a:r>
            <a:r>
              <a:rPr lang="en-US" sz="3600" dirty="0" smtClean="0"/>
              <a:t>steroid Evolution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02300" y="3060701"/>
            <a:ext cx="2904747" cy="309154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Jan 30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, 2013</a:t>
            </a:r>
          </a:p>
          <a:p>
            <a:pPr algn="r"/>
            <a:endParaRPr lang="en-US" dirty="0" smtClean="0">
              <a:solidFill>
                <a:schemeClr val="tx1"/>
              </a:solidFill>
            </a:endParaRP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>Seth A. Jacobson</a:t>
            </a:r>
          </a:p>
          <a:p>
            <a:pPr algn="r"/>
            <a:endParaRPr lang="en-US" dirty="0" smtClean="0">
              <a:solidFill>
                <a:schemeClr val="tx1"/>
              </a:solidFill>
            </a:endParaRP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>BGI and OCA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3165" y="6022272"/>
            <a:ext cx="311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1999 KW</a:t>
            </a:r>
            <a:r>
              <a:rPr lang="en-US" baseline="-25000" dirty="0" smtClean="0"/>
              <a:t>4</a:t>
            </a:r>
            <a:r>
              <a:rPr lang="en-US" dirty="0" smtClean="0"/>
              <a:t> [</a:t>
            </a:r>
            <a:r>
              <a:rPr lang="en-US" dirty="0" err="1" smtClean="0"/>
              <a:t>Ostro</a:t>
            </a:r>
            <a:r>
              <a:rPr lang="en-US" dirty="0" smtClean="0"/>
              <a:t> et al. 2004]</a:t>
            </a:r>
            <a:endParaRPr lang="en-US" dirty="0"/>
          </a:p>
        </p:txBody>
      </p:sp>
      <p:pic>
        <p:nvPicPr>
          <p:cNvPr id="6" name="Content Placeholder 6" descr="1999_KW4_animated.gif"/>
          <p:cNvPicPr>
            <a:picLocks noChangeAspect="1"/>
          </p:cNvPicPr>
          <p:nvPr/>
        </p:nvPicPr>
        <p:blipFill>
          <a:blip r:embed="rId2"/>
          <a:srcRect l="5548" r="5548"/>
          <a:stretch>
            <a:fillRect/>
          </a:stretch>
        </p:blipFill>
        <p:spPr>
          <a:xfrm>
            <a:off x="219193" y="2832100"/>
            <a:ext cx="5483107" cy="352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946322" y="27877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Binary Formation Hypotheses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capture</a:t>
            </a:r>
          </a:p>
          <a:p>
            <a:pPr marL="457200" lvl="1" indent="0">
              <a:buNone/>
            </a:pPr>
            <a:r>
              <a:rPr lang="en-US" dirty="0" smtClean="0"/>
              <a:t>Rare close flybys at low relative velocities</a:t>
            </a:r>
          </a:p>
          <a:p>
            <a:pPr marL="457200" lvl="1" indent="0">
              <a:buNone/>
            </a:pPr>
            <a:r>
              <a:rPr lang="en-US" dirty="0" smtClean="0"/>
              <a:t>Preferentially creates wide binaries</a:t>
            </a:r>
          </a:p>
          <a:p>
            <a:r>
              <a:rPr lang="en-US" dirty="0" smtClean="0"/>
              <a:t>From impact </a:t>
            </a:r>
            <a:r>
              <a:rPr lang="en-US" dirty="0" err="1" smtClean="0"/>
              <a:t>ejecta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Rare conditions create long lasting binaries</a:t>
            </a:r>
          </a:p>
          <a:p>
            <a:pPr marL="457200" lvl="1" indent="0">
              <a:buNone/>
            </a:pPr>
            <a:r>
              <a:rPr lang="en-US" dirty="0" smtClean="0"/>
              <a:t>Does not preferentially create rapid primary rotation</a:t>
            </a:r>
          </a:p>
          <a:p>
            <a:r>
              <a:rPr lang="en-US" dirty="0" smtClean="0"/>
              <a:t>By rotational fission</a:t>
            </a:r>
          </a:p>
          <a:p>
            <a:pPr marL="457200" lvl="1" indent="0">
              <a:buNone/>
            </a:pPr>
            <a:r>
              <a:rPr lang="en-US" dirty="0" smtClean="0"/>
              <a:t>Explains rapid primary rotation</a:t>
            </a:r>
          </a:p>
          <a:p>
            <a:pPr marL="457200" lvl="1" indent="0">
              <a:buNone/>
            </a:pPr>
            <a:r>
              <a:rPr lang="en-US" dirty="0" smtClean="0"/>
              <a:t>Requires ``rubble-pile’’ interior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33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Evidence for </a:t>
            </a:r>
            <a:r>
              <a:rPr lang="en-US" dirty="0" smtClean="0"/>
              <a:t>Rotational Fission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5702300" cy="723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Single asteroids obey spin limit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464300" y="2425700"/>
            <a:ext cx="2273300" cy="1574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000" dirty="0" smtClean="0"/>
              <a:t>    Defines highest rotation rate a gravitationally bound object can withstand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235863" y="5981700"/>
            <a:ext cx="584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Minor Planet </a:t>
            </a:r>
            <a:r>
              <a:rPr lang="en-US" dirty="0"/>
              <a:t>Lightcurve Database, </a:t>
            </a:r>
            <a:r>
              <a:rPr lang="en-US" dirty="0" smtClean="0"/>
              <a:t>[Brian Warner 2012]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270000"/>
            <a:ext cx="2159000" cy="863600"/>
          </a:xfrm>
          <a:prstGeom prst="rect">
            <a:avLst/>
          </a:prstGeom>
        </p:spPr>
      </p:pic>
      <p:pic>
        <p:nvPicPr>
          <p:cNvPr id="5" name="Picture 4" descr="DiameterPeriodObservations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" y="1701800"/>
            <a:ext cx="643737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3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Evidence for ``Rubble-pile’’ interior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2844800" cy="19812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Itokawa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Regolith not consistent with impact process</a:t>
            </a:r>
            <a:br>
              <a:rPr lang="en-US" dirty="0" smtClean="0"/>
            </a:br>
            <a:r>
              <a:rPr lang="en-US" dirty="0" smtClean="0"/>
              <a:t>-- too large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0" y="1016000"/>
            <a:ext cx="33909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0" y="1524000"/>
            <a:ext cx="5943600" cy="4457700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72" y="3098800"/>
            <a:ext cx="3949327" cy="312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91000" y="600710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Hayabusa</a:t>
            </a:r>
            <a:r>
              <a:rPr lang="en-US" dirty="0" smtClean="0"/>
              <a:t> JAXA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703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Binary Asteroid Populations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3440153" cy="5283200"/>
          </a:xfrm>
        </p:spPr>
        <p:txBody>
          <a:bodyPr>
            <a:normAutofit/>
          </a:bodyPr>
          <a:lstStyle/>
          <a:p>
            <a:r>
              <a:rPr lang="en-US" dirty="0" smtClean="0"/>
              <a:t>Asteroid Pairs</a:t>
            </a:r>
          </a:p>
          <a:p>
            <a:pPr marL="457200" lvl="1" indent="0">
              <a:buNone/>
            </a:pPr>
            <a:r>
              <a:rPr lang="en-US" dirty="0" smtClean="0"/>
              <a:t>   Similar heliocentric orbits</a:t>
            </a:r>
          </a:p>
          <a:p>
            <a:pPr marL="457200" lvl="1" indent="0">
              <a:buNone/>
            </a:pPr>
            <a:r>
              <a:rPr lang="en-US" dirty="0" smtClean="0"/>
              <a:t>   Backward </a:t>
            </a:r>
            <a:r>
              <a:rPr lang="en-US" dirty="0"/>
              <a:t>integration reveals close encounters in phase </a:t>
            </a:r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949" y="1143000"/>
            <a:ext cx="4859850" cy="459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41750" y="5940815"/>
            <a:ext cx="304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Vokrouhlicky</a:t>
            </a:r>
            <a:r>
              <a:rPr lang="en-US" dirty="0" smtClean="0"/>
              <a:t> &amp; </a:t>
            </a:r>
            <a:r>
              <a:rPr lang="en-US" dirty="0" err="1" smtClean="0"/>
              <a:t>Nesvorny</a:t>
            </a:r>
            <a:r>
              <a:rPr lang="en-US" dirty="0" smtClean="0"/>
              <a:t> 2008</a:t>
            </a:r>
          </a:p>
        </p:txBody>
      </p:sp>
    </p:spTree>
    <p:extLst>
      <p:ext uri="{BB962C8B-B14F-4D97-AF65-F5344CB8AC3E}">
        <p14:creationId xmlns:p14="http://schemas.microsoft.com/office/powerpoint/2010/main" val="1127825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98438"/>
            <a:ext cx="86995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Asteroid Pair Evidence for Rotational Fission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23" y="4379069"/>
            <a:ext cx="3390900" cy="1079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1" y="1065786"/>
            <a:ext cx="4579546" cy="50893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9691" y="5970449"/>
            <a:ext cx="210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Pravec</a:t>
            </a:r>
            <a:r>
              <a:rPr lang="en-US" dirty="0" smtClean="0"/>
              <a:t> et al 2010]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1316919"/>
            <a:ext cx="3910598" cy="19240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3373" y="3318922"/>
            <a:ext cx="186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Scheeres</a:t>
            </a:r>
            <a:r>
              <a:rPr lang="en-US" dirty="0"/>
              <a:t> </a:t>
            </a:r>
            <a:r>
              <a:rPr lang="en-US" dirty="0" smtClean="0"/>
              <a:t>2007]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29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Rotational fission of ``rubble-pile’’ asteroids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Clear evidence for rotational fission of rubble pile asteroids</a:t>
            </a:r>
          </a:p>
          <a:p>
            <a:endParaRPr lang="en-US" dirty="0"/>
          </a:p>
          <a:p>
            <a:r>
              <a:rPr lang="en-US" dirty="0" smtClean="0"/>
              <a:t>Can this process lead to the observed binary asteroids?</a:t>
            </a:r>
          </a:p>
          <a:p>
            <a:endParaRPr lang="en-US" dirty="0"/>
          </a:p>
          <a:p>
            <a:r>
              <a:rPr lang="en-US" dirty="0" smtClean="0"/>
              <a:t>What happens after rotational fission?</a:t>
            </a:r>
          </a:p>
          <a:p>
            <a:pPr marL="457200" lvl="1" indent="0">
              <a:buNone/>
            </a:pPr>
            <a:r>
              <a:rPr lang="en-US" dirty="0" smtClean="0"/>
              <a:t>Our method: Determine dominant process at each step and then evolve the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58" y="3091932"/>
            <a:ext cx="5093503" cy="3137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Numerical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Short-term evolution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/>
              <a:t>order </a:t>
            </a:r>
            <a:r>
              <a:rPr lang="en-US" dirty="0" smtClean="0"/>
              <a:t>gravity to capture spin</a:t>
            </a:r>
            <a:r>
              <a:rPr lang="en-US" dirty="0"/>
              <a:t>-orbit </a:t>
            </a:r>
            <a:r>
              <a:rPr lang="en-US" dirty="0" smtClean="0"/>
              <a:t>coupling </a:t>
            </a:r>
            <a:r>
              <a:rPr lang="en-US" dirty="0"/>
              <a:t>(assuming </a:t>
            </a:r>
            <a:r>
              <a:rPr lang="en-US" dirty="0" smtClean="0"/>
              <a:t>planar motion)</a:t>
            </a:r>
          </a:p>
          <a:p>
            <a:r>
              <a:rPr lang="en-US" dirty="0" smtClean="0"/>
              <a:t>Secondary fission</a:t>
            </a:r>
          </a:p>
          <a:p>
            <a:r>
              <a:rPr lang="en-US" dirty="0" smtClean="0"/>
              <a:t>Solar gravitational perturbations</a:t>
            </a:r>
          </a:p>
          <a:p>
            <a:r>
              <a:rPr lang="en-US" dirty="0" smtClean="0"/>
              <a:t>Mutual </a:t>
            </a:r>
            <a:r>
              <a:rPr lang="en-US" dirty="0"/>
              <a:t>body </a:t>
            </a:r>
            <a:r>
              <a:rPr lang="en-US" dirty="0" smtClean="0"/>
              <a:t>tides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Long-term evolution</a:t>
            </a:r>
          </a:p>
          <a:p>
            <a:r>
              <a:rPr lang="en-US" dirty="0" smtClean="0"/>
              <a:t>Mutual body tides</a:t>
            </a:r>
          </a:p>
          <a:p>
            <a:r>
              <a:rPr lang="en-US" dirty="0" smtClean="0"/>
              <a:t>YORP effect</a:t>
            </a:r>
          </a:p>
          <a:p>
            <a:r>
              <a:rPr lang="en-US" dirty="0" smtClean="0"/>
              <a:t>BYORP effect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61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Evolutionary Flowchart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755386" y="1007282"/>
            <a:ext cx="6787525" cy="5408664"/>
            <a:chOff x="64949" y="86590"/>
            <a:chExt cx="8041172" cy="6625081"/>
          </a:xfrm>
        </p:grpSpPr>
        <p:grpSp>
          <p:nvGrpSpPr>
            <p:cNvPr id="74" name="Group 73"/>
            <p:cNvGrpSpPr/>
            <p:nvPr/>
          </p:nvGrpSpPr>
          <p:grpSpPr>
            <a:xfrm>
              <a:off x="3350156" y="5981951"/>
              <a:ext cx="723900" cy="729720"/>
              <a:chOff x="3198025" y="6091208"/>
              <a:chExt cx="723900" cy="729720"/>
            </a:xfrm>
          </p:grpSpPr>
          <p:sp>
            <p:nvSpPr>
              <p:cNvPr id="162" name="Oval 2"/>
              <p:cNvSpPr/>
              <p:nvPr/>
            </p:nvSpPr>
            <p:spPr>
              <a:xfrm>
                <a:off x="3273193" y="6091208"/>
                <a:ext cx="369575" cy="31042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3739565" y="6185222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4" name="Picture 163" descr="latex-image-1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025" y="6516128"/>
                <a:ext cx="723900" cy="304800"/>
              </a:xfrm>
              <a:prstGeom prst="rect">
                <a:avLst/>
              </a:prstGeom>
            </p:spPr>
          </p:pic>
        </p:grpSp>
        <p:cxnSp>
          <p:nvCxnSpPr>
            <p:cNvPr id="75" name="Straight Arrow Connector 74"/>
            <p:cNvCxnSpPr/>
            <p:nvPr/>
          </p:nvCxnSpPr>
          <p:spPr>
            <a:xfrm flipV="1">
              <a:off x="3638574" y="4439972"/>
              <a:ext cx="0" cy="143666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H="1" flipV="1">
              <a:off x="3201420" y="5495636"/>
              <a:ext cx="223905" cy="38100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3891696" y="4205078"/>
              <a:ext cx="2873940" cy="167156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H="1" flipV="1">
              <a:off x="2138147" y="5391727"/>
              <a:ext cx="1143033" cy="68423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/>
            <p:cNvGrpSpPr/>
            <p:nvPr/>
          </p:nvGrpSpPr>
          <p:grpSpPr>
            <a:xfrm>
              <a:off x="6823421" y="3469255"/>
              <a:ext cx="1282700" cy="703343"/>
              <a:chOff x="6088197" y="4639399"/>
              <a:chExt cx="1282700" cy="703343"/>
            </a:xfrm>
          </p:grpSpPr>
          <p:sp>
            <p:nvSpPr>
              <p:cNvPr id="159" name="Oval 2"/>
              <p:cNvSpPr/>
              <p:nvPr/>
            </p:nvSpPr>
            <p:spPr>
              <a:xfrm rot="21390350">
                <a:off x="6322498" y="4639399"/>
                <a:ext cx="369575" cy="31042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6788870" y="4722016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1" name="Picture 160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8197" y="5037942"/>
                <a:ext cx="1282700" cy="304800"/>
              </a:xfrm>
              <a:prstGeom prst="rect">
                <a:avLst/>
              </a:prstGeom>
            </p:spPr>
          </p:pic>
        </p:grpSp>
        <p:sp>
          <p:nvSpPr>
            <p:cNvPr id="80" name="Left Brace 79"/>
            <p:cNvSpPr/>
            <p:nvPr/>
          </p:nvSpPr>
          <p:spPr>
            <a:xfrm>
              <a:off x="754092" y="797635"/>
              <a:ext cx="388465" cy="2830112"/>
            </a:xfrm>
            <a:prstGeom prst="leftBrac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64949" y="1935318"/>
              <a:ext cx="592417" cy="526608"/>
              <a:chOff x="1482300" y="1703157"/>
              <a:chExt cx="592417" cy="526608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1500586" y="1703157"/>
                <a:ext cx="574131" cy="318430"/>
                <a:chOff x="1500586" y="1703157"/>
                <a:chExt cx="574131" cy="318430"/>
              </a:xfrm>
            </p:grpSpPr>
            <p:sp>
              <p:nvSpPr>
                <p:cNvPr id="156" name="Oval 155"/>
                <p:cNvSpPr/>
                <p:nvPr/>
              </p:nvSpPr>
              <p:spPr>
                <a:xfrm>
                  <a:off x="1500586" y="1724386"/>
                  <a:ext cx="518263" cy="275973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1520090" y="1703157"/>
                  <a:ext cx="379097" cy="31843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1899187" y="1785861"/>
                  <a:ext cx="175530" cy="14860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5" name="Picture 154" descr="latex-image-1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2300" y="2091001"/>
                <a:ext cx="504599" cy="138764"/>
              </a:xfrm>
              <a:prstGeom prst="rect">
                <a:avLst/>
              </a:prstGeom>
            </p:spPr>
          </p:pic>
        </p:grpSp>
        <p:pic>
          <p:nvPicPr>
            <p:cNvPr id="82" name="Picture 81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158" y="3456578"/>
              <a:ext cx="433444" cy="140232"/>
            </a:xfrm>
            <a:prstGeom prst="rect">
              <a:avLst/>
            </a:prstGeom>
          </p:spPr>
        </p:pic>
        <p:pic>
          <p:nvPicPr>
            <p:cNvPr id="83" name="Picture 82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003" y="1135375"/>
              <a:ext cx="433444" cy="140232"/>
            </a:xfrm>
            <a:prstGeom prst="rect">
              <a:avLst/>
            </a:prstGeom>
          </p:spPr>
        </p:pic>
        <p:cxnSp>
          <p:nvCxnSpPr>
            <p:cNvPr id="84" name="Straight Arrow Connector 83"/>
            <p:cNvCxnSpPr>
              <a:stCxn id="80" idx="2"/>
            </p:cNvCxnSpPr>
            <p:nvPr/>
          </p:nvCxnSpPr>
          <p:spPr>
            <a:xfrm>
              <a:off x="1142557" y="3627747"/>
              <a:ext cx="733586" cy="0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H="1">
              <a:off x="1650715" y="4205078"/>
              <a:ext cx="272933" cy="49159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2453820" y="4191071"/>
              <a:ext cx="273035" cy="49159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 rot="6270660">
              <a:off x="2202458" y="3350049"/>
              <a:ext cx="240226" cy="120363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 rot="6270660">
              <a:off x="2249671" y="3474030"/>
              <a:ext cx="100560" cy="8332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1983555" y="3302092"/>
              <a:ext cx="413675" cy="401699"/>
              <a:chOff x="3403934" y="4050975"/>
              <a:chExt cx="412106" cy="400175"/>
            </a:xfrm>
          </p:grpSpPr>
          <p:sp>
            <p:nvSpPr>
              <p:cNvPr id="152" name="Oval 151"/>
              <p:cNvSpPr/>
              <p:nvPr/>
            </p:nvSpPr>
            <p:spPr>
              <a:xfrm rot="6270660">
                <a:off x="3663382" y="4065280"/>
                <a:ext cx="166964" cy="1383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>
                <a:spLocks noChangeAspect="1"/>
              </p:cNvSpPr>
              <p:nvPr/>
            </p:nvSpPr>
            <p:spPr>
              <a:xfrm rot="19035759">
                <a:off x="3403934" y="4228532"/>
                <a:ext cx="239044" cy="222618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1710825" y="1660580"/>
              <a:ext cx="933509" cy="840548"/>
              <a:chOff x="1710825" y="1660580"/>
              <a:chExt cx="933509" cy="840548"/>
            </a:xfrm>
          </p:grpSpPr>
          <p:sp>
            <p:nvSpPr>
              <p:cNvPr id="148" name="Oval 147"/>
              <p:cNvSpPr/>
              <p:nvPr/>
            </p:nvSpPr>
            <p:spPr>
              <a:xfrm rot="6270660">
                <a:off x="2283958" y="1671606"/>
                <a:ext cx="200422" cy="17836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 rot="6270660" flipV="1">
                <a:off x="1990967" y="1779954"/>
                <a:ext cx="139970" cy="12324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>
                <a:spLocks noChangeAspect="1"/>
              </p:cNvSpPr>
              <p:nvPr/>
            </p:nvSpPr>
            <p:spPr>
              <a:xfrm rot="19035759">
                <a:off x="1900101" y="1992495"/>
                <a:ext cx="327056" cy="274716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1" name="Picture 150" descr="latex-image-1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10825" y="2362364"/>
                <a:ext cx="933509" cy="138764"/>
              </a:xfrm>
              <a:prstGeom prst="rect">
                <a:avLst/>
              </a:prstGeom>
            </p:spPr>
          </p:pic>
        </p:grpSp>
        <p:cxnSp>
          <p:nvCxnSpPr>
            <p:cNvPr id="91" name="Straight Arrow Connector 90"/>
            <p:cNvCxnSpPr/>
            <p:nvPr/>
          </p:nvCxnSpPr>
          <p:spPr>
            <a:xfrm rot="10800000" flipH="1" flipV="1">
              <a:off x="2483747" y="2158442"/>
              <a:ext cx="733585" cy="627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16200000" flipV="1">
              <a:off x="1753395" y="2916895"/>
              <a:ext cx="740744" cy="1157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rot="10800000" flipH="1" flipV="1">
              <a:off x="2547594" y="3611016"/>
              <a:ext cx="733585" cy="627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80" idx="0"/>
            </p:cNvCxnSpPr>
            <p:nvPr/>
          </p:nvCxnSpPr>
          <p:spPr>
            <a:xfrm>
              <a:off x="1142557" y="797635"/>
              <a:ext cx="707748" cy="0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/>
            <p:cNvGrpSpPr/>
            <p:nvPr/>
          </p:nvGrpSpPr>
          <p:grpSpPr>
            <a:xfrm>
              <a:off x="3294124" y="1922639"/>
              <a:ext cx="878014" cy="500525"/>
              <a:chOff x="3294124" y="2059695"/>
              <a:chExt cx="878014" cy="500525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3927504" y="2094573"/>
                <a:ext cx="206038" cy="189294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3712106" y="2130681"/>
                <a:ext cx="123623" cy="11357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>
                <a:spLocks noChangeAspect="1"/>
              </p:cNvSpPr>
              <p:nvPr/>
            </p:nvSpPr>
            <p:spPr>
              <a:xfrm rot="21069613">
                <a:off x="3294124" y="2059695"/>
                <a:ext cx="327058" cy="27471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7" name="Picture 146" descr="latex-image-1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21238" y="2407820"/>
                <a:ext cx="850900" cy="152400"/>
              </a:xfrm>
              <a:prstGeom prst="rect">
                <a:avLst/>
              </a:prstGeom>
            </p:spPr>
          </p:pic>
        </p:grpSp>
        <p:grpSp>
          <p:nvGrpSpPr>
            <p:cNvPr id="96" name="Group 95"/>
            <p:cNvGrpSpPr/>
            <p:nvPr/>
          </p:nvGrpSpPr>
          <p:grpSpPr>
            <a:xfrm>
              <a:off x="995147" y="4761885"/>
              <a:ext cx="1143000" cy="629842"/>
              <a:chOff x="1745270" y="4656436"/>
              <a:chExt cx="1143000" cy="629842"/>
            </a:xfrm>
          </p:grpSpPr>
          <p:sp>
            <p:nvSpPr>
              <p:cNvPr id="142" name="Oval 141"/>
              <p:cNvSpPr/>
              <p:nvPr/>
            </p:nvSpPr>
            <p:spPr>
              <a:xfrm>
                <a:off x="2084281" y="4656436"/>
                <a:ext cx="496146" cy="36887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3" name="Picture 142" descr="latex-image-1.pdf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45270" y="5133878"/>
                <a:ext cx="1143000" cy="152400"/>
              </a:xfrm>
              <a:prstGeom prst="rect">
                <a:avLst/>
              </a:prstGeom>
            </p:spPr>
          </p:pic>
        </p:grpSp>
        <p:grpSp>
          <p:nvGrpSpPr>
            <p:cNvPr id="97" name="Group 96"/>
            <p:cNvGrpSpPr/>
            <p:nvPr/>
          </p:nvGrpSpPr>
          <p:grpSpPr>
            <a:xfrm>
              <a:off x="2442632" y="4854325"/>
              <a:ext cx="774700" cy="751071"/>
              <a:chOff x="3131761" y="4619924"/>
              <a:chExt cx="774700" cy="751071"/>
            </a:xfrm>
          </p:grpSpPr>
          <p:sp>
            <p:nvSpPr>
              <p:cNvPr id="139" name="Oval 138"/>
              <p:cNvSpPr>
                <a:spLocks noChangeAspect="1"/>
              </p:cNvSpPr>
              <p:nvPr/>
            </p:nvSpPr>
            <p:spPr>
              <a:xfrm>
                <a:off x="3274755" y="4619924"/>
                <a:ext cx="442564" cy="341528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3415984" y="5226128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1" name="Picture 140" descr="latex-image-1.pd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31761" y="5041150"/>
                <a:ext cx="774700" cy="139700"/>
              </a:xfrm>
              <a:prstGeom prst="rect">
                <a:avLst/>
              </a:prstGeom>
            </p:spPr>
          </p:pic>
        </p:grpSp>
        <p:grpSp>
          <p:nvGrpSpPr>
            <p:cNvPr id="98" name="Group 97"/>
            <p:cNvGrpSpPr/>
            <p:nvPr/>
          </p:nvGrpSpPr>
          <p:grpSpPr>
            <a:xfrm>
              <a:off x="5064193" y="2533339"/>
              <a:ext cx="1130300" cy="725297"/>
              <a:chOff x="4628175" y="4622127"/>
              <a:chExt cx="1130300" cy="725297"/>
            </a:xfrm>
          </p:grpSpPr>
          <p:sp>
            <p:nvSpPr>
              <p:cNvPr id="136" name="Oval 2"/>
              <p:cNvSpPr/>
              <p:nvPr/>
            </p:nvSpPr>
            <p:spPr>
              <a:xfrm>
                <a:off x="4791544" y="4622127"/>
                <a:ext cx="369575" cy="31042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5257916" y="4716141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8" name="Picture 137" descr="latex-image-1.pd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8175" y="5042624"/>
                <a:ext cx="1130300" cy="304800"/>
              </a:xfrm>
              <a:prstGeom prst="rect">
                <a:avLst/>
              </a:prstGeom>
            </p:spPr>
          </p:pic>
        </p:grpSp>
        <p:cxnSp>
          <p:nvCxnSpPr>
            <p:cNvPr id="99" name="Straight Arrow Connector 98"/>
            <p:cNvCxnSpPr/>
            <p:nvPr/>
          </p:nvCxnSpPr>
          <p:spPr>
            <a:xfrm flipV="1">
              <a:off x="4117212" y="2959223"/>
              <a:ext cx="901958" cy="49542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4133542" y="3669384"/>
              <a:ext cx="885628" cy="1359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2"/>
            <p:cNvSpPr/>
            <p:nvPr/>
          </p:nvSpPr>
          <p:spPr>
            <a:xfrm rot="21390350">
              <a:off x="3354439" y="3435809"/>
              <a:ext cx="369575" cy="310429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820811" y="3518426"/>
              <a:ext cx="171121" cy="144867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" name="Picture 102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756" y="3878368"/>
              <a:ext cx="1282700" cy="304800"/>
            </a:xfrm>
            <a:prstGeom prst="rect">
              <a:avLst/>
            </a:prstGeom>
          </p:spPr>
        </p:pic>
        <p:grpSp>
          <p:nvGrpSpPr>
            <p:cNvPr id="104" name="Group 103"/>
            <p:cNvGrpSpPr/>
            <p:nvPr/>
          </p:nvGrpSpPr>
          <p:grpSpPr>
            <a:xfrm>
              <a:off x="4995760" y="3483802"/>
              <a:ext cx="1130300" cy="699490"/>
              <a:chOff x="6136040" y="3238370"/>
              <a:chExt cx="1130300" cy="699490"/>
            </a:xfrm>
          </p:grpSpPr>
          <p:sp>
            <p:nvSpPr>
              <p:cNvPr id="133" name="Oval 2"/>
              <p:cNvSpPr/>
              <p:nvPr/>
            </p:nvSpPr>
            <p:spPr>
              <a:xfrm>
                <a:off x="6406501" y="3238370"/>
                <a:ext cx="369575" cy="31042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6872873" y="3332384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5" name="Picture 134" descr="latex-image-1.pd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6040" y="3633060"/>
                <a:ext cx="1130300" cy="304800"/>
              </a:xfrm>
              <a:prstGeom prst="rect">
                <a:avLst/>
              </a:prstGeom>
            </p:spPr>
          </p:pic>
        </p:grpSp>
        <p:cxnSp>
          <p:nvCxnSpPr>
            <p:cNvPr id="105" name="Straight Arrow Connector 104"/>
            <p:cNvCxnSpPr/>
            <p:nvPr/>
          </p:nvCxnSpPr>
          <p:spPr>
            <a:xfrm>
              <a:off x="6003039" y="3669384"/>
              <a:ext cx="885628" cy="1359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/>
            <p:cNvGrpSpPr/>
            <p:nvPr/>
          </p:nvGrpSpPr>
          <p:grpSpPr>
            <a:xfrm>
              <a:off x="6879213" y="2423164"/>
              <a:ext cx="774700" cy="754453"/>
              <a:chOff x="3131761" y="4619924"/>
              <a:chExt cx="774700" cy="754453"/>
            </a:xfrm>
          </p:grpSpPr>
          <p:sp>
            <p:nvSpPr>
              <p:cNvPr id="130" name="Oval 129"/>
              <p:cNvSpPr>
                <a:spLocks noChangeAspect="1"/>
              </p:cNvSpPr>
              <p:nvPr/>
            </p:nvSpPr>
            <p:spPr>
              <a:xfrm>
                <a:off x="3274755" y="4619924"/>
                <a:ext cx="442564" cy="341528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415984" y="5229510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2" name="Picture 131" descr="latex-image-1.pd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31761" y="5041150"/>
                <a:ext cx="774700" cy="139700"/>
              </a:xfrm>
              <a:prstGeom prst="rect">
                <a:avLst/>
              </a:prstGeom>
            </p:spPr>
          </p:pic>
        </p:grpSp>
        <p:cxnSp>
          <p:nvCxnSpPr>
            <p:cNvPr id="107" name="Straight Arrow Connector 106"/>
            <p:cNvCxnSpPr/>
            <p:nvPr/>
          </p:nvCxnSpPr>
          <p:spPr>
            <a:xfrm flipV="1">
              <a:off x="5986709" y="3057953"/>
              <a:ext cx="901958" cy="49542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Picture 107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491" y="4972702"/>
              <a:ext cx="990600" cy="711200"/>
            </a:xfrm>
            <a:prstGeom prst="rect">
              <a:avLst/>
            </a:prstGeom>
          </p:spPr>
        </p:pic>
        <p:grpSp>
          <p:nvGrpSpPr>
            <p:cNvPr id="109" name="Group 108"/>
            <p:cNvGrpSpPr/>
            <p:nvPr/>
          </p:nvGrpSpPr>
          <p:grpSpPr>
            <a:xfrm>
              <a:off x="2547593" y="86590"/>
              <a:ext cx="3509741" cy="1671795"/>
              <a:chOff x="2526434" y="86590"/>
              <a:chExt cx="3509741" cy="1671795"/>
            </a:xfrm>
          </p:grpSpPr>
          <p:cxnSp>
            <p:nvCxnSpPr>
              <p:cNvPr id="115" name="Straight Arrow Connector 114"/>
              <p:cNvCxnSpPr/>
              <p:nvPr/>
            </p:nvCxnSpPr>
            <p:spPr>
              <a:xfrm>
                <a:off x="4353456" y="883551"/>
                <a:ext cx="733585" cy="2518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 rot="10800000" flipH="1" flipV="1">
                <a:off x="2526434" y="797635"/>
                <a:ext cx="733585" cy="627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/>
              <p:cNvCxnSpPr/>
              <p:nvPr/>
            </p:nvCxnSpPr>
            <p:spPr>
              <a:xfrm flipV="1">
                <a:off x="4353456" y="412118"/>
                <a:ext cx="733585" cy="3019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8" name="Group 117"/>
              <p:cNvGrpSpPr/>
              <p:nvPr/>
            </p:nvGrpSpPr>
            <p:grpSpPr>
              <a:xfrm>
                <a:off x="5140510" y="86590"/>
                <a:ext cx="895665" cy="545687"/>
                <a:chOff x="5477846" y="266051"/>
                <a:chExt cx="895665" cy="545687"/>
              </a:xfrm>
            </p:grpSpPr>
            <p:pic>
              <p:nvPicPr>
                <p:cNvPr id="127" name="Picture 126" descr="latex-image-1.pdf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477846" y="660358"/>
                  <a:ext cx="895665" cy="151380"/>
                </a:xfrm>
                <a:prstGeom prst="rect">
                  <a:avLst/>
                </a:prstGeom>
              </p:spPr>
            </p:pic>
            <p:sp>
              <p:nvSpPr>
                <p:cNvPr id="128" name="Oval 2"/>
                <p:cNvSpPr/>
                <p:nvPr/>
              </p:nvSpPr>
              <p:spPr>
                <a:xfrm>
                  <a:off x="5493345" y="266051"/>
                  <a:ext cx="438912" cy="338328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5939039" y="292342"/>
                  <a:ext cx="374904" cy="274320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/>
              <p:cNvGrpSpPr/>
              <p:nvPr/>
            </p:nvGrpSpPr>
            <p:grpSpPr>
              <a:xfrm>
                <a:off x="5156009" y="883551"/>
                <a:ext cx="777650" cy="874834"/>
                <a:chOff x="5004386" y="883551"/>
                <a:chExt cx="777650" cy="874834"/>
              </a:xfrm>
            </p:grpSpPr>
            <p:pic>
              <p:nvPicPr>
                <p:cNvPr id="124" name="Picture 123" descr="latex-image-1.pdf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04386" y="1291995"/>
                  <a:ext cx="777650" cy="140232"/>
                </a:xfrm>
                <a:prstGeom prst="rect">
                  <a:avLst/>
                </a:prstGeom>
              </p:spPr>
            </p:pic>
            <p:sp>
              <p:nvSpPr>
                <p:cNvPr id="125" name="Oval 2"/>
                <p:cNvSpPr/>
                <p:nvPr/>
              </p:nvSpPr>
              <p:spPr>
                <a:xfrm>
                  <a:off x="5171544" y="883551"/>
                  <a:ext cx="438912" cy="338328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5198977" y="1484065"/>
                  <a:ext cx="374904" cy="274320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>
                <a:off x="3180261" y="625163"/>
                <a:ext cx="1173195" cy="785199"/>
                <a:chOff x="3660443" y="880029"/>
                <a:chExt cx="1173195" cy="785199"/>
              </a:xfrm>
            </p:grpSpPr>
            <p:pic>
              <p:nvPicPr>
                <p:cNvPr id="121" name="Picture 120" descr="latex-image-1.pdf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60443" y="1362468"/>
                  <a:ext cx="1173195" cy="302760"/>
                </a:xfrm>
                <a:prstGeom prst="rect">
                  <a:avLst/>
                </a:prstGeom>
              </p:spPr>
            </p:pic>
            <p:sp>
              <p:nvSpPr>
                <p:cNvPr id="122" name="Oval 2"/>
                <p:cNvSpPr/>
                <p:nvPr/>
              </p:nvSpPr>
              <p:spPr>
                <a:xfrm>
                  <a:off x="3816624" y="880029"/>
                  <a:ext cx="438912" cy="338328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4365307" y="937528"/>
                  <a:ext cx="374904" cy="274320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0" name="Group 109"/>
            <p:cNvGrpSpPr/>
            <p:nvPr/>
          </p:nvGrpSpPr>
          <p:grpSpPr>
            <a:xfrm>
              <a:off x="1830304" y="288072"/>
              <a:ext cx="927100" cy="993444"/>
              <a:chOff x="1970936" y="662011"/>
              <a:chExt cx="927100" cy="993444"/>
            </a:xfrm>
          </p:grpSpPr>
          <p:sp>
            <p:nvSpPr>
              <p:cNvPr id="112" name="Oval 2"/>
              <p:cNvSpPr/>
              <p:nvPr/>
            </p:nvSpPr>
            <p:spPr>
              <a:xfrm rot="9188169">
                <a:off x="2063973" y="930219"/>
                <a:ext cx="436382" cy="336406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 rot="14220000">
                <a:off x="2493551" y="713305"/>
                <a:ext cx="375531" cy="272943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4" name="Picture 113" descr="latex-image-1.pdf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0936" y="1376055"/>
                <a:ext cx="927100" cy="279400"/>
              </a:xfrm>
              <a:prstGeom prst="rect">
                <a:avLst/>
              </a:prstGeom>
            </p:spPr>
          </p:pic>
        </p:grpSp>
        <p:pic>
          <p:nvPicPr>
            <p:cNvPr id="111" name="Picture 110" descr="latex-image-1.pdf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228" y="3893198"/>
              <a:ext cx="927100" cy="27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288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Importance of mass ratio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8166" y="990600"/>
            <a:ext cx="8534400" cy="518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Mass Ratio Dictates Evolutionary Track of System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9618" y="1622098"/>
            <a:ext cx="8229599" cy="4986337"/>
            <a:chOff x="457199" y="1600200"/>
            <a:chExt cx="8229599" cy="4986337"/>
          </a:xfrm>
        </p:grpSpPr>
        <p:pic>
          <p:nvPicPr>
            <p:cNvPr id="14" name="Picture 13" descr="SeparationDistancePlot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199" y="1600200"/>
              <a:ext cx="8229599" cy="4986337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rot="5400000" flipH="1" flipV="1">
              <a:off x="1371600" y="3810000"/>
              <a:ext cx="3962400" cy="1588"/>
            </a:xfrm>
            <a:prstGeom prst="line">
              <a:avLst/>
            </a:prstGeom>
            <a:ln w="635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505200" y="2133600"/>
              <a:ext cx="17518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Zero Free Energy for Two Spheres</a:t>
              </a:r>
              <a:endParaRPr lang="en-US" dirty="0"/>
            </a:p>
          </p:txBody>
        </p:sp>
      </p:grp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59429"/>
            <a:ext cx="33909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4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3" name="Reimpa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5984" y="1054741"/>
            <a:ext cx="5476800" cy="5325180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8901" y="1073703"/>
            <a:ext cx="3530600" cy="5029628"/>
          </a:xfrm>
        </p:spPr>
        <p:txBody>
          <a:bodyPr>
            <a:normAutofit/>
          </a:bodyPr>
          <a:lstStyle/>
          <a:p>
            <a:r>
              <a:rPr lang="en-US" dirty="0" smtClean="0"/>
              <a:t>Unbound (positive free energy)</a:t>
            </a:r>
          </a:p>
          <a:p>
            <a:r>
              <a:rPr lang="en-US" dirty="0" smtClean="0"/>
              <a:t>Transfers of energy and angular momentum</a:t>
            </a:r>
          </a:p>
          <a:p>
            <a:r>
              <a:rPr lang="en-US" dirty="0" smtClean="0"/>
              <a:t>Secondary fission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Low Mass Ratio Binaries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52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Evolutionary Flowchart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214025" y="954010"/>
            <a:ext cx="6787525" cy="5408664"/>
            <a:chOff x="64949" y="86590"/>
            <a:chExt cx="8041172" cy="6625081"/>
          </a:xfrm>
        </p:grpSpPr>
        <p:grpSp>
          <p:nvGrpSpPr>
            <p:cNvPr id="74" name="Group 73"/>
            <p:cNvGrpSpPr/>
            <p:nvPr/>
          </p:nvGrpSpPr>
          <p:grpSpPr>
            <a:xfrm>
              <a:off x="3350156" y="5981951"/>
              <a:ext cx="723900" cy="729720"/>
              <a:chOff x="3198025" y="6091208"/>
              <a:chExt cx="723900" cy="729720"/>
            </a:xfrm>
          </p:grpSpPr>
          <p:sp>
            <p:nvSpPr>
              <p:cNvPr id="162" name="Oval 2"/>
              <p:cNvSpPr/>
              <p:nvPr/>
            </p:nvSpPr>
            <p:spPr>
              <a:xfrm>
                <a:off x="3273193" y="6091208"/>
                <a:ext cx="369575" cy="31042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3739565" y="6185222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4" name="Picture 163" descr="latex-image-1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025" y="6516128"/>
                <a:ext cx="723900" cy="304800"/>
              </a:xfrm>
              <a:prstGeom prst="rect">
                <a:avLst/>
              </a:prstGeom>
            </p:spPr>
          </p:pic>
        </p:grpSp>
        <p:cxnSp>
          <p:nvCxnSpPr>
            <p:cNvPr id="75" name="Straight Arrow Connector 74"/>
            <p:cNvCxnSpPr/>
            <p:nvPr/>
          </p:nvCxnSpPr>
          <p:spPr>
            <a:xfrm flipV="1">
              <a:off x="3638574" y="4439972"/>
              <a:ext cx="0" cy="143666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H="1" flipV="1">
              <a:off x="3201420" y="5495636"/>
              <a:ext cx="223905" cy="38100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3891696" y="4205078"/>
              <a:ext cx="2873940" cy="167156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H="1" flipV="1">
              <a:off x="2138147" y="5391727"/>
              <a:ext cx="1143033" cy="68423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/>
            <p:cNvGrpSpPr/>
            <p:nvPr/>
          </p:nvGrpSpPr>
          <p:grpSpPr>
            <a:xfrm>
              <a:off x="6823421" y="3469255"/>
              <a:ext cx="1282700" cy="703343"/>
              <a:chOff x="6088197" y="4639399"/>
              <a:chExt cx="1282700" cy="703343"/>
            </a:xfrm>
          </p:grpSpPr>
          <p:sp>
            <p:nvSpPr>
              <p:cNvPr id="159" name="Oval 2"/>
              <p:cNvSpPr/>
              <p:nvPr/>
            </p:nvSpPr>
            <p:spPr>
              <a:xfrm rot="21390350">
                <a:off x="6322498" y="4639399"/>
                <a:ext cx="369575" cy="31042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6788870" y="4722016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1" name="Picture 160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8197" y="5037942"/>
                <a:ext cx="1282700" cy="304800"/>
              </a:xfrm>
              <a:prstGeom prst="rect">
                <a:avLst/>
              </a:prstGeom>
            </p:spPr>
          </p:pic>
        </p:grpSp>
        <p:sp>
          <p:nvSpPr>
            <p:cNvPr id="80" name="Left Brace 79"/>
            <p:cNvSpPr/>
            <p:nvPr/>
          </p:nvSpPr>
          <p:spPr>
            <a:xfrm>
              <a:off x="754092" y="797635"/>
              <a:ext cx="388465" cy="2830112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64949" y="1935318"/>
              <a:ext cx="592417" cy="526608"/>
              <a:chOff x="1482300" y="1703157"/>
              <a:chExt cx="592417" cy="526608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1500586" y="1703157"/>
                <a:ext cx="574131" cy="318430"/>
                <a:chOff x="1500586" y="1703157"/>
                <a:chExt cx="574131" cy="318430"/>
              </a:xfrm>
            </p:grpSpPr>
            <p:sp>
              <p:nvSpPr>
                <p:cNvPr id="156" name="Oval 155"/>
                <p:cNvSpPr/>
                <p:nvPr/>
              </p:nvSpPr>
              <p:spPr>
                <a:xfrm>
                  <a:off x="1500586" y="1724386"/>
                  <a:ext cx="518263" cy="275973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1520090" y="1703157"/>
                  <a:ext cx="379097" cy="31843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1899187" y="1785861"/>
                  <a:ext cx="175530" cy="14860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5" name="Picture 154" descr="latex-image-1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2300" y="2091001"/>
                <a:ext cx="504599" cy="138764"/>
              </a:xfrm>
              <a:prstGeom prst="rect">
                <a:avLst/>
              </a:prstGeom>
            </p:spPr>
          </p:pic>
        </p:grpSp>
        <p:pic>
          <p:nvPicPr>
            <p:cNvPr id="82" name="Picture 81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158" y="3456578"/>
              <a:ext cx="433444" cy="140232"/>
            </a:xfrm>
            <a:prstGeom prst="rect">
              <a:avLst/>
            </a:prstGeom>
          </p:spPr>
        </p:pic>
        <p:pic>
          <p:nvPicPr>
            <p:cNvPr id="83" name="Picture 82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003" y="1135375"/>
              <a:ext cx="433444" cy="140232"/>
            </a:xfrm>
            <a:prstGeom prst="rect">
              <a:avLst/>
            </a:prstGeom>
          </p:spPr>
        </p:pic>
        <p:cxnSp>
          <p:nvCxnSpPr>
            <p:cNvPr id="84" name="Straight Arrow Connector 83"/>
            <p:cNvCxnSpPr>
              <a:stCxn id="80" idx="2"/>
            </p:cNvCxnSpPr>
            <p:nvPr/>
          </p:nvCxnSpPr>
          <p:spPr>
            <a:xfrm>
              <a:off x="1142557" y="3627747"/>
              <a:ext cx="73358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H="1">
              <a:off x="1650715" y="4205078"/>
              <a:ext cx="272933" cy="49159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2453820" y="4191071"/>
              <a:ext cx="273035" cy="49159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 rot="6270660">
              <a:off x="2202458" y="3350049"/>
              <a:ext cx="240226" cy="120363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 rot="6270660">
              <a:off x="2249671" y="3474030"/>
              <a:ext cx="100560" cy="8332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1983555" y="3302092"/>
              <a:ext cx="413675" cy="401699"/>
              <a:chOff x="3403934" y="4050975"/>
              <a:chExt cx="412106" cy="400175"/>
            </a:xfrm>
          </p:grpSpPr>
          <p:sp>
            <p:nvSpPr>
              <p:cNvPr id="152" name="Oval 151"/>
              <p:cNvSpPr/>
              <p:nvPr/>
            </p:nvSpPr>
            <p:spPr>
              <a:xfrm rot="6270660">
                <a:off x="3663382" y="4065280"/>
                <a:ext cx="166964" cy="1383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>
                <a:spLocks noChangeAspect="1"/>
              </p:cNvSpPr>
              <p:nvPr/>
            </p:nvSpPr>
            <p:spPr>
              <a:xfrm rot="19035759">
                <a:off x="3403934" y="4228532"/>
                <a:ext cx="239044" cy="222618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1710825" y="1660580"/>
              <a:ext cx="933509" cy="840548"/>
              <a:chOff x="1710825" y="1660580"/>
              <a:chExt cx="933509" cy="840548"/>
            </a:xfrm>
          </p:grpSpPr>
          <p:sp>
            <p:nvSpPr>
              <p:cNvPr id="148" name="Oval 147"/>
              <p:cNvSpPr/>
              <p:nvPr/>
            </p:nvSpPr>
            <p:spPr>
              <a:xfrm rot="6270660">
                <a:off x="2283958" y="1671606"/>
                <a:ext cx="200422" cy="17836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 rot="6270660" flipV="1">
                <a:off x="1990967" y="1779954"/>
                <a:ext cx="139970" cy="12324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>
                <a:spLocks noChangeAspect="1"/>
              </p:cNvSpPr>
              <p:nvPr/>
            </p:nvSpPr>
            <p:spPr>
              <a:xfrm rot="19035759">
                <a:off x="1900101" y="1992495"/>
                <a:ext cx="327056" cy="274716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1" name="Picture 150" descr="latex-image-1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10825" y="2362364"/>
                <a:ext cx="933509" cy="138764"/>
              </a:xfrm>
              <a:prstGeom prst="rect">
                <a:avLst/>
              </a:prstGeom>
            </p:spPr>
          </p:pic>
        </p:grpSp>
        <p:cxnSp>
          <p:nvCxnSpPr>
            <p:cNvPr id="91" name="Straight Arrow Connector 90"/>
            <p:cNvCxnSpPr/>
            <p:nvPr/>
          </p:nvCxnSpPr>
          <p:spPr>
            <a:xfrm rot="10800000" flipH="1" flipV="1">
              <a:off x="2483747" y="2158442"/>
              <a:ext cx="733585" cy="627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16200000" flipV="1">
              <a:off x="1753395" y="2916895"/>
              <a:ext cx="740744" cy="1157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rot="10800000" flipH="1" flipV="1">
              <a:off x="2547594" y="3611016"/>
              <a:ext cx="733585" cy="627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80" idx="0"/>
            </p:cNvCxnSpPr>
            <p:nvPr/>
          </p:nvCxnSpPr>
          <p:spPr>
            <a:xfrm>
              <a:off x="1142557" y="797635"/>
              <a:ext cx="7077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/>
            <p:cNvGrpSpPr/>
            <p:nvPr/>
          </p:nvGrpSpPr>
          <p:grpSpPr>
            <a:xfrm>
              <a:off x="3294124" y="1922639"/>
              <a:ext cx="878014" cy="500525"/>
              <a:chOff x="3294124" y="2059695"/>
              <a:chExt cx="878014" cy="500525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3927504" y="2094573"/>
                <a:ext cx="206038" cy="189294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3712106" y="2130681"/>
                <a:ext cx="123623" cy="11357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>
                <a:spLocks noChangeAspect="1"/>
              </p:cNvSpPr>
              <p:nvPr/>
            </p:nvSpPr>
            <p:spPr>
              <a:xfrm rot="21069613">
                <a:off x="3294124" y="2059695"/>
                <a:ext cx="327058" cy="27471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7" name="Picture 146" descr="latex-image-1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21238" y="2407820"/>
                <a:ext cx="850900" cy="152400"/>
              </a:xfrm>
              <a:prstGeom prst="rect">
                <a:avLst/>
              </a:prstGeom>
            </p:spPr>
          </p:pic>
        </p:grpSp>
        <p:grpSp>
          <p:nvGrpSpPr>
            <p:cNvPr id="96" name="Group 95"/>
            <p:cNvGrpSpPr/>
            <p:nvPr/>
          </p:nvGrpSpPr>
          <p:grpSpPr>
            <a:xfrm>
              <a:off x="995147" y="4761885"/>
              <a:ext cx="1143000" cy="629842"/>
              <a:chOff x="1745270" y="4656436"/>
              <a:chExt cx="1143000" cy="629842"/>
            </a:xfrm>
          </p:grpSpPr>
          <p:sp>
            <p:nvSpPr>
              <p:cNvPr id="142" name="Oval 141"/>
              <p:cNvSpPr/>
              <p:nvPr/>
            </p:nvSpPr>
            <p:spPr>
              <a:xfrm>
                <a:off x="2084281" y="4656436"/>
                <a:ext cx="496146" cy="36887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3" name="Picture 142" descr="latex-image-1.pdf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45270" y="5133878"/>
                <a:ext cx="1143000" cy="152400"/>
              </a:xfrm>
              <a:prstGeom prst="rect">
                <a:avLst/>
              </a:prstGeom>
            </p:spPr>
          </p:pic>
        </p:grpSp>
        <p:grpSp>
          <p:nvGrpSpPr>
            <p:cNvPr id="97" name="Group 96"/>
            <p:cNvGrpSpPr/>
            <p:nvPr/>
          </p:nvGrpSpPr>
          <p:grpSpPr>
            <a:xfrm>
              <a:off x="2442632" y="4854325"/>
              <a:ext cx="774700" cy="751071"/>
              <a:chOff x="3131761" y="4619924"/>
              <a:chExt cx="774700" cy="751071"/>
            </a:xfrm>
          </p:grpSpPr>
          <p:sp>
            <p:nvSpPr>
              <p:cNvPr id="139" name="Oval 138"/>
              <p:cNvSpPr>
                <a:spLocks noChangeAspect="1"/>
              </p:cNvSpPr>
              <p:nvPr/>
            </p:nvSpPr>
            <p:spPr>
              <a:xfrm>
                <a:off x="3274755" y="4619924"/>
                <a:ext cx="442564" cy="341528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3415984" y="5226128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1" name="Picture 140" descr="latex-image-1.pd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31761" y="5041150"/>
                <a:ext cx="774700" cy="139700"/>
              </a:xfrm>
              <a:prstGeom prst="rect">
                <a:avLst/>
              </a:prstGeom>
            </p:spPr>
          </p:pic>
        </p:grpSp>
        <p:grpSp>
          <p:nvGrpSpPr>
            <p:cNvPr id="98" name="Group 97"/>
            <p:cNvGrpSpPr/>
            <p:nvPr/>
          </p:nvGrpSpPr>
          <p:grpSpPr>
            <a:xfrm>
              <a:off x="5064193" y="2533339"/>
              <a:ext cx="1130300" cy="725297"/>
              <a:chOff x="4628175" y="4622127"/>
              <a:chExt cx="1130300" cy="725297"/>
            </a:xfrm>
          </p:grpSpPr>
          <p:sp>
            <p:nvSpPr>
              <p:cNvPr id="136" name="Oval 2"/>
              <p:cNvSpPr/>
              <p:nvPr/>
            </p:nvSpPr>
            <p:spPr>
              <a:xfrm>
                <a:off x="4791544" y="4622127"/>
                <a:ext cx="369575" cy="31042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5257916" y="4716141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8" name="Picture 137" descr="latex-image-1.pd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8175" y="5042624"/>
                <a:ext cx="1130300" cy="304800"/>
              </a:xfrm>
              <a:prstGeom prst="rect">
                <a:avLst/>
              </a:prstGeom>
            </p:spPr>
          </p:pic>
        </p:grpSp>
        <p:cxnSp>
          <p:nvCxnSpPr>
            <p:cNvPr id="99" name="Straight Arrow Connector 98"/>
            <p:cNvCxnSpPr/>
            <p:nvPr/>
          </p:nvCxnSpPr>
          <p:spPr>
            <a:xfrm flipV="1">
              <a:off x="4117212" y="2959223"/>
              <a:ext cx="901958" cy="49542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4133542" y="3669384"/>
              <a:ext cx="885628" cy="1359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2"/>
            <p:cNvSpPr/>
            <p:nvPr/>
          </p:nvSpPr>
          <p:spPr>
            <a:xfrm rot="21390350">
              <a:off x="3354439" y="3435809"/>
              <a:ext cx="369575" cy="310429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820811" y="3518426"/>
              <a:ext cx="171121" cy="144867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" name="Picture 102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756" y="3878368"/>
              <a:ext cx="1282700" cy="304800"/>
            </a:xfrm>
            <a:prstGeom prst="rect">
              <a:avLst/>
            </a:prstGeom>
          </p:spPr>
        </p:pic>
        <p:grpSp>
          <p:nvGrpSpPr>
            <p:cNvPr id="104" name="Group 103"/>
            <p:cNvGrpSpPr/>
            <p:nvPr/>
          </p:nvGrpSpPr>
          <p:grpSpPr>
            <a:xfrm>
              <a:off x="4995760" y="3483802"/>
              <a:ext cx="1130300" cy="699490"/>
              <a:chOff x="6136040" y="3238370"/>
              <a:chExt cx="1130300" cy="699490"/>
            </a:xfrm>
          </p:grpSpPr>
          <p:sp>
            <p:nvSpPr>
              <p:cNvPr id="133" name="Oval 2"/>
              <p:cNvSpPr/>
              <p:nvPr/>
            </p:nvSpPr>
            <p:spPr>
              <a:xfrm>
                <a:off x="6406501" y="3238370"/>
                <a:ext cx="369575" cy="31042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6872873" y="3332384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5" name="Picture 134" descr="latex-image-1.pd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6040" y="3633060"/>
                <a:ext cx="1130300" cy="304800"/>
              </a:xfrm>
              <a:prstGeom prst="rect">
                <a:avLst/>
              </a:prstGeom>
            </p:spPr>
          </p:pic>
        </p:grpSp>
        <p:cxnSp>
          <p:nvCxnSpPr>
            <p:cNvPr id="105" name="Straight Arrow Connector 104"/>
            <p:cNvCxnSpPr/>
            <p:nvPr/>
          </p:nvCxnSpPr>
          <p:spPr>
            <a:xfrm>
              <a:off x="6003039" y="3669384"/>
              <a:ext cx="885628" cy="1359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/>
            <p:cNvGrpSpPr/>
            <p:nvPr/>
          </p:nvGrpSpPr>
          <p:grpSpPr>
            <a:xfrm>
              <a:off x="6879213" y="2423164"/>
              <a:ext cx="774700" cy="754453"/>
              <a:chOff x="3131761" y="4619924"/>
              <a:chExt cx="774700" cy="754453"/>
            </a:xfrm>
          </p:grpSpPr>
          <p:sp>
            <p:nvSpPr>
              <p:cNvPr id="130" name="Oval 129"/>
              <p:cNvSpPr>
                <a:spLocks noChangeAspect="1"/>
              </p:cNvSpPr>
              <p:nvPr/>
            </p:nvSpPr>
            <p:spPr>
              <a:xfrm>
                <a:off x="3274755" y="4619924"/>
                <a:ext cx="442564" cy="341528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415984" y="5229510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2" name="Picture 131" descr="latex-image-1.pd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31761" y="5041150"/>
                <a:ext cx="774700" cy="139700"/>
              </a:xfrm>
              <a:prstGeom prst="rect">
                <a:avLst/>
              </a:prstGeom>
            </p:spPr>
          </p:pic>
        </p:grpSp>
        <p:cxnSp>
          <p:nvCxnSpPr>
            <p:cNvPr id="107" name="Straight Arrow Connector 106"/>
            <p:cNvCxnSpPr/>
            <p:nvPr/>
          </p:nvCxnSpPr>
          <p:spPr>
            <a:xfrm flipV="1">
              <a:off x="5986709" y="3057953"/>
              <a:ext cx="901958" cy="49542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Picture 107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491" y="4972702"/>
              <a:ext cx="990600" cy="711200"/>
            </a:xfrm>
            <a:prstGeom prst="rect">
              <a:avLst/>
            </a:prstGeom>
          </p:spPr>
        </p:pic>
        <p:grpSp>
          <p:nvGrpSpPr>
            <p:cNvPr id="109" name="Group 108"/>
            <p:cNvGrpSpPr/>
            <p:nvPr/>
          </p:nvGrpSpPr>
          <p:grpSpPr>
            <a:xfrm>
              <a:off x="2547593" y="86590"/>
              <a:ext cx="3509741" cy="1671795"/>
              <a:chOff x="2526434" y="86590"/>
              <a:chExt cx="3509741" cy="1671795"/>
            </a:xfrm>
          </p:grpSpPr>
          <p:cxnSp>
            <p:nvCxnSpPr>
              <p:cNvPr id="115" name="Straight Arrow Connector 114"/>
              <p:cNvCxnSpPr/>
              <p:nvPr/>
            </p:nvCxnSpPr>
            <p:spPr>
              <a:xfrm>
                <a:off x="4353456" y="883551"/>
                <a:ext cx="733585" cy="2518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 rot="10800000" flipH="1" flipV="1">
                <a:off x="2526434" y="797635"/>
                <a:ext cx="733585" cy="627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/>
              <p:cNvCxnSpPr/>
              <p:nvPr/>
            </p:nvCxnSpPr>
            <p:spPr>
              <a:xfrm flipV="1">
                <a:off x="4353456" y="412118"/>
                <a:ext cx="733585" cy="3019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8" name="Group 117"/>
              <p:cNvGrpSpPr/>
              <p:nvPr/>
            </p:nvGrpSpPr>
            <p:grpSpPr>
              <a:xfrm>
                <a:off x="5140510" y="86590"/>
                <a:ext cx="895665" cy="545687"/>
                <a:chOff x="5477846" y="266051"/>
                <a:chExt cx="895665" cy="545687"/>
              </a:xfrm>
            </p:grpSpPr>
            <p:pic>
              <p:nvPicPr>
                <p:cNvPr id="127" name="Picture 126" descr="latex-image-1.pdf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477846" y="660358"/>
                  <a:ext cx="895665" cy="151380"/>
                </a:xfrm>
                <a:prstGeom prst="rect">
                  <a:avLst/>
                </a:prstGeom>
              </p:spPr>
            </p:pic>
            <p:sp>
              <p:nvSpPr>
                <p:cNvPr id="128" name="Oval 2"/>
                <p:cNvSpPr/>
                <p:nvPr/>
              </p:nvSpPr>
              <p:spPr>
                <a:xfrm>
                  <a:off x="5493345" y="266051"/>
                  <a:ext cx="438912" cy="338328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5939039" y="292342"/>
                  <a:ext cx="374904" cy="274320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/>
              <p:cNvGrpSpPr/>
              <p:nvPr/>
            </p:nvGrpSpPr>
            <p:grpSpPr>
              <a:xfrm>
                <a:off x="5156009" y="883551"/>
                <a:ext cx="777650" cy="874834"/>
                <a:chOff x="5004386" y="883551"/>
                <a:chExt cx="777650" cy="874834"/>
              </a:xfrm>
            </p:grpSpPr>
            <p:pic>
              <p:nvPicPr>
                <p:cNvPr id="124" name="Picture 123" descr="latex-image-1.pdf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04386" y="1291995"/>
                  <a:ext cx="777650" cy="140232"/>
                </a:xfrm>
                <a:prstGeom prst="rect">
                  <a:avLst/>
                </a:prstGeom>
              </p:spPr>
            </p:pic>
            <p:sp>
              <p:nvSpPr>
                <p:cNvPr id="125" name="Oval 2"/>
                <p:cNvSpPr/>
                <p:nvPr/>
              </p:nvSpPr>
              <p:spPr>
                <a:xfrm>
                  <a:off x="5171544" y="883551"/>
                  <a:ext cx="438912" cy="338328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5198977" y="1484065"/>
                  <a:ext cx="374904" cy="274320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>
                <a:off x="3180261" y="625163"/>
                <a:ext cx="1173195" cy="785199"/>
                <a:chOff x="3660443" y="880029"/>
                <a:chExt cx="1173195" cy="785199"/>
              </a:xfrm>
            </p:grpSpPr>
            <p:pic>
              <p:nvPicPr>
                <p:cNvPr id="121" name="Picture 120" descr="latex-image-1.pdf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60443" y="1362468"/>
                  <a:ext cx="1173195" cy="302760"/>
                </a:xfrm>
                <a:prstGeom prst="rect">
                  <a:avLst/>
                </a:prstGeom>
              </p:spPr>
            </p:pic>
            <p:sp>
              <p:nvSpPr>
                <p:cNvPr id="122" name="Oval 2"/>
                <p:cNvSpPr/>
                <p:nvPr/>
              </p:nvSpPr>
              <p:spPr>
                <a:xfrm>
                  <a:off x="3816624" y="880029"/>
                  <a:ext cx="438912" cy="338328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4365307" y="937528"/>
                  <a:ext cx="374904" cy="274320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0" name="Group 109"/>
            <p:cNvGrpSpPr/>
            <p:nvPr/>
          </p:nvGrpSpPr>
          <p:grpSpPr>
            <a:xfrm>
              <a:off x="1830304" y="288072"/>
              <a:ext cx="927100" cy="993444"/>
              <a:chOff x="1970936" y="662011"/>
              <a:chExt cx="927100" cy="993444"/>
            </a:xfrm>
          </p:grpSpPr>
          <p:sp>
            <p:nvSpPr>
              <p:cNvPr id="112" name="Oval 2"/>
              <p:cNvSpPr/>
              <p:nvPr/>
            </p:nvSpPr>
            <p:spPr>
              <a:xfrm rot="9188169">
                <a:off x="2063973" y="930219"/>
                <a:ext cx="436382" cy="336406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 rot="14220000">
                <a:off x="2493551" y="713305"/>
                <a:ext cx="375531" cy="272943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4" name="Picture 113" descr="latex-image-1.pdf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0936" y="1376055"/>
                <a:ext cx="927100" cy="279400"/>
              </a:xfrm>
              <a:prstGeom prst="rect">
                <a:avLst/>
              </a:prstGeom>
            </p:spPr>
          </p:pic>
        </p:grpSp>
        <p:pic>
          <p:nvPicPr>
            <p:cNvPr id="111" name="Picture 110" descr="latex-image-1.pdf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228" y="3893198"/>
              <a:ext cx="927100" cy="27940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5685608" y="1161576"/>
            <a:ext cx="32636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Observed systems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75933" y="4977679"/>
            <a:ext cx="43447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Evolution is cyclic </a:t>
            </a:r>
          </a:p>
          <a:p>
            <a:r>
              <a:rPr lang="en-US" sz="2800" dirty="0" smtClean="0"/>
              <a:t>   Final single states are the same as at the start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961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Binary YORP 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9906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1430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979" y="2832125"/>
            <a:ext cx="3670300" cy="698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012" y="4299402"/>
            <a:ext cx="3657600" cy="6985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923833" y="1158928"/>
            <a:ext cx="2286000" cy="22860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52765" y="2095928"/>
            <a:ext cx="342900" cy="343159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18327" y="1933086"/>
            <a:ext cx="685800" cy="6858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4322" y="4788744"/>
            <a:ext cx="1967714" cy="143260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066413" y="5324184"/>
            <a:ext cx="321362" cy="336153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57534" y="5146711"/>
            <a:ext cx="642724" cy="672305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0175" y="2983614"/>
            <a:ext cx="2030995" cy="198342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383027" y="3798100"/>
            <a:ext cx="342900" cy="342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211957" y="3616505"/>
            <a:ext cx="685800" cy="6858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386017" y="2801651"/>
            <a:ext cx="517846" cy="3698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391958" y="4734332"/>
            <a:ext cx="851762" cy="4521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82164" y="6009581"/>
            <a:ext cx="2911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McMahon &amp; </a:t>
            </a:r>
            <a:r>
              <a:rPr lang="en-US" dirty="0" err="1" smtClean="0"/>
              <a:t>Scheeres</a:t>
            </a:r>
            <a:r>
              <a:rPr lang="en-US" dirty="0" smtClean="0"/>
              <a:t> (2010)</a:t>
            </a:r>
            <a:endParaRPr lang="en-US" dirty="0"/>
          </a:p>
        </p:txBody>
      </p:sp>
      <p:sp>
        <p:nvSpPr>
          <p:cNvPr id="24" name="Content Placeholder 41"/>
          <p:cNvSpPr>
            <a:spLocks noGrp="1"/>
          </p:cNvSpPr>
          <p:nvPr>
            <p:ph idx="1"/>
          </p:nvPr>
        </p:nvSpPr>
        <p:spPr>
          <a:xfrm>
            <a:off x="5293994" y="990600"/>
            <a:ext cx="3850006" cy="5346032"/>
          </a:xfrm>
        </p:spPr>
        <p:txBody>
          <a:bodyPr>
            <a:noAutofit/>
          </a:bodyPr>
          <a:lstStyle/>
          <a:p>
            <a:r>
              <a:rPr lang="en-US" sz="2200" dirty="0" smtClean="0"/>
              <a:t>B is the averaged acceleration in the direction parallel </a:t>
            </a:r>
            <a:br>
              <a:rPr lang="en-US" sz="2200" dirty="0" smtClean="0"/>
            </a:br>
            <a:r>
              <a:rPr lang="en-US" sz="2200" dirty="0" smtClean="0"/>
              <a:t>to the motion of the secondary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Semi-major axis can expand or contract</a:t>
            </a:r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endParaRPr lang="en-US" sz="2200" dirty="0" smtClean="0"/>
          </a:p>
          <a:p>
            <a:r>
              <a:rPr lang="en-US" sz="2200" dirty="0" smtClean="0"/>
              <a:t>Semi-major axis and eccentricity have opposite signs</a:t>
            </a:r>
          </a:p>
        </p:txBody>
      </p:sp>
    </p:spTree>
    <p:extLst>
      <p:ext uri="{BB962C8B-B14F-4D97-AF65-F5344CB8AC3E}">
        <p14:creationId xmlns:p14="http://schemas.microsoft.com/office/powerpoint/2010/main" val="192547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Content Placeholder 41"/>
          <p:cNvSpPr>
            <a:spLocks noGrp="1"/>
          </p:cNvSpPr>
          <p:nvPr>
            <p:ph idx="1"/>
          </p:nvPr>
        </p:nvSpPr>
        <p:spPr>
          <a:xfrm>
            <a:off x="5106736" y="990600"/>
            <a:ext cx="3807623" cy="5366266"/>
          </a:xfrm>
        </p:spPr>
        <p:txBody>
          <a:bodyPr>
            <a:normAutofit/>
          </a:bodyPr>
          <a:lstStyle/>
          <a:p>
            <a:r>
              <a:rPr lang="en-US" sz="2200" dirty="0" smtClean="0"/>
              <a:t>Geophysical Parameters</a:t>
            </a:r>
          </a:p>
          <a:p>
            <a:pPr lvl="1"/>
            <a:r>
              <a:rPr lang="en-US" sz="2200" dirty="0" smtClean="0"/>
              <a:t>Tidal Love number: </a:t>
            </a:r>
            <a:r>
              <a:rPr lang="en-US" sz="2200" dirty="0" err="1" smtClean="0"/>
              <a:t>k</a:t>
            </a:r>
            <a:endParaRPr lang="en-US" sz="2200" dirty="0" smtClean="0"/>
          </a:p>
          <a:p>
            <a:pPr lvl="1"/>
            <a:r>
              <a:rPr lang="en-US" sz="2200" dirty="0" smtClean="0"/>
              <a:t>Tidal dissipation: Q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Semi-major axis always expands</a:t>
            </a:r>
          </a:p>
          <a:p>
            <a:endParaRPr lang="en-US" sz="2200" dirty="0" smtClean="0"/>
          </a:p>
          <a:p>
            <a:pPr>
              <a:buNone/>
            </a:pPr>
            <a:endParaRPr lang="en-US" sz="2200" dirty="0" smtClean="0"/>
          </a:p>
          <a:p>
            <a:r>
              <a:rPr lang="en-US" sz="2200" dirty="0" smtClean="0"/>
              <a:t>Eccentricity can either damp or grow depending on the tidal Love number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9906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790066"/>
            <a:ext cx="4699001" cy="6477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0" y="2262144"/>
            <a:ext cx="3035300" cy="5969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2270" y="2859044"/>
            <a:ext cx="1371600" cy="1371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98734" y="3370952"/>
            <a:ext cx="342900" cy="342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60566" y="3207851"/>
            <a:ext cx="685800" cy="6858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12371" y="4113916"/>
            <a:ext cx="2400300" cy="20574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24528" y="4967954"/>
            <a:ext cx="342900" cy="342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904786" y="4807935"/>
            <a:ext cx="685800" cy="6858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561886" y="998476"/>
            <a:ext cx="2057400" cy="20574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491402" y="1848834"/>
            <a:ext cx="342900" cy="342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20332" y="1667239"/>
            <a:ext cx="685800" cy="6858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726156" y="2563143"/>
            <a:ext cx="838418" cy="4561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627517" y="4116596"/>
            <a:ext cx="776771" cy="4931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47062" y="5987534"/>
            <a:ext cx="236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Goldreich</a:t>
            </a:r>
            <a:r>
              <a:rPr lang="en-US" dirty="0" smtClean="0"/>
              <a:t> &amp; Sari (2009)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Tidal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Just Tides – Period of the secondary</a:t>
            </a:r>
            <a:endParaRPr lang="en-US" dirty="0"/>
          </a:p>
        </p:txBody>
      </p:sp>
      <p:pic>
        <p:nvPicPr>
          <p:cNvPr id="5" name="Content Placeholder 4" descr="VH1secNO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05" b="-460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14963" y="3839844"/>
            <a:ext cx="234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Tidal synchronization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43400" y="2877740"/>
            <a:ext cx="229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BYORP acceleration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80999" y="3777734"/>
            <a:ext cx="3105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BYORP and tidal equilibrium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7" idx="0"/>
          </p:cNvCxnSpPr>
          <p:nvPr/>
        </p:nvCxnSpPr>
        <p:spPr>
          <a:xfrm flipH="1" flipV="1">
            <a:off x="3365500" y="2717800"/>
            <a:ext cx="821682" cy="11220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0"/>
          </p:cNvCxnSpPr>
          <p:nvPr/>
        </p:nvCxnSpPr>
        <p:spPr>
          <a:xfrm flipV="1">
            <a:off x="5492118" y="2044700"/>
            <a:ext cx="527682" cy="83304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V="1">
            <a:off x="7133900" y="2830036"/>
            <a:ext cx="638500" cy="9476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447800" y="2830036"/>
            <a:ext cx="1189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YORP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61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YORP deceleration </a:t>
            </a:r>
            <a:r>
              <a:rPr lang="en-US" dirty="0"/>
              <a:t>– Period of the secondary</a:t>
            </a:r>
          </a:p>
        </p:txBody>
      </p:sp>
      <p:pic>
        <p:nvPicPr>
          <p:cNvPr id="5" name="Content Placeholder 4" descr="VH1secDow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05" b="-460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7800" y="3199368"/>
            <a:ext cx="2220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YORP decelerating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2830036"/>
            <a:ext cx="1189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YORP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3014702"/>
            <a:ext cx="254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Faster Synchronization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11" idx="0"/>
          </p:cNvCxnSpPr>
          <p:nvPr/>
        </p:nvCxnSpPr>
        <p:spPr>
          <a:xfrm flipH="1" flipV="1">
            <a:off x="4584700" y="2044700"/>
            <a:ext cx="1031401" cy="9700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54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YORP </a:t>
            </a:r>
            <a:r>
              <a:rPr lang="en-US" dirty="0" smtClean="0"/>
              <a:t>acceleration </a:t>
            </a:r>
            <a:r>
              <a:rPr lang="en-US" dirty="0"/>
              <a:t>– Period of the 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Content Placeholder 6" descr="VH1sec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05" b="-4605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1447800" y="3199368"/>
            <a:ext cx="2220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YORP decelerating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3568700"/>
            <a:ext cx="214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YORP accelerating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2830036"/>
            <a:ext cx="1189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YORP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08700" y="1077436"/>
            <a:ext cx="273813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Delayed Synchronization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324600" y="1446768"/>
            <a:ext cx="1130300" cy="4582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32700" y="3614866"/>
            <a:ext cx="1352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Balanced,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long lasting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>
            <a:stCxn id="17" idx="0"/>
          </p:cNvCxnSpPr>
          <p:nvPr/>
        </p:nvCxnSpPr>
        <p:spPr>
          <a:xfrm flipH="1" flipV="1">
            <a:off x="6997700" y="2971800"/>
            <a:ext cx="1311233" cy="6430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22864" y="4533900"/>
            <a:ext cx="1955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Eventual fission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of the secondary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800600" y="3568700"/>
            <a:ext cx="596900" cy="965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8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Joint Opposing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300" y="1066800"/>
            <a:ext cx="4127500" cy="528955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All systems evolve in semi-major axis to a stable </a:t>
            </a:r>
            <a:r>
              <a:rPr lang="en-US" dirty="0" smtClean="0">
                <a:solidFill>
                  <a:srgbClr val="000000"/>
                </a:solidFill>
              </a:rPr>
              <a:t>equilibrium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Tides still dominate eccentricity evolution, so e damps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35436" y="4469490"/>
            <a:ext cx="1714500" cy="17145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35555" y="5147840"/>
            <a:ext cx="342900" cy="342900"/>
          </a:xfrm>
          <a:prstGeom prst="ellipse">
            <a:avLst/>
          </a:prstGeom>
          <a:solidFill>
            <a:srgbClr val="936F45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58677" y="4984739"/>
            <a:ext cx="685800" cy="685800"/>
          </a:xfrm>
          <a:prstGeom prst="ellipse">
            <a:avLst/>
          </a:prstGeom>
          <a:solidFill>
            <a:srgbClr val="936F45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0669" y="1034153"/>
            <a:ext cx="2400300" cy="24003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423580" y="2017645"/>
            <a:ext cx="342900" cy="342900"/>
          </a:xfrm>
          <a:prstGeom prst="ellipse">
            <a:avLst/>
          </a:prstGeom>
          <a:solidFill>
            <a:srgbClr val="936F45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95306" y="1863791"/>
            <a:ext cx="685800" cy="685800"/>
          </a:xfrm>
          <a:prstGeom prst="ellipse">
            <a:avLst/>
          </a:prstGeom>
          <a:solidFill>
            <a:srgbClr val="936F45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75331" y="3053797"/>
            <a:ext cx="1714500" cy="17145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475450" y="3732147"/>
            <a:ext cx="342900" cy="342900"/>
          </a:xfrm>
          <a:prstGeom prst="ellipse">
            <a:avLst/>
          </a:prstGeom>
          <a:solidFill>
            <a:srgbClr val="936F45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498572" y="3569046"/>
            <a:ext cx="685800" cy="685800"/>
          </a:xfrm>
          <a:prstGeom prst="ellipse">
            <a:avLst/>
          </a:prstGeom>
          <a:solidFill>
            <a:srgbClr val="936F45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476500" y="3048001"/>
            <a:ext cx="508000" cy="3174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374900" y="4508500"/>
            <a:ext cx="660400" cy="4064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963" y="3508825"/>
            <a:ext cx="3073401" cy="8509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770" y="2648171"/>
            <a:ext cx="1612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7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BYORP and Tidal Equilibrium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97490" y="4127023"/>
            <a:ext cx="354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</a:t>
            </a:r>
            <a:r>
              <a:rPr lang="en-US" dirty="0" err="1" smtClean="0"/>
              <a:t>Pravec</a:t>
            </a:r>
            <a:r>
              <a:rPr lang="en-US" dirty="0" smtClean="0"/>
              <a:t> et al catalogue</a:t>
            </a:r>
            <a:endParaRPr lang="en-US" dirty="0"/>
          </a:p>
        </p:txBody>
      </p:sp>
      <p:pic>
        <p:nvPicPr>
          <p:cNvPr id="17" name="Picture 16" descr="BQ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28" y="985753"/>
            <a:ext cx="7315200" cy="30861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28" y="4706582"/>
            <a:ext cx="5384800" cy="6731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28" y="5781705"/>
            <a:ext cx="4749800" cy="27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4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Evolutionary Flowchart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183384" y="1007282"/>
            <a:ext cx="6787525" cy="5408664"/>
            <a:chOff x="64949" y="86590"/>
            <a:chExt cx="8041172" cy="6625081"/>
          </a:xfrm>
        </p:grpSpPr>
        <p:grpSp>
          <p:nvGrpSpPr>
            <p:cNvPr id="74" name="Group 73"/>
            <p:cNvGrpSpPr/>
            <p:nvPr/>
          </p:nvGrpSpPr>
          <p:grpSpPr>
            <a:xfrm>
              <a:off x="3350156" y="5981951"/>
              <a:ext cx="723900" cy="729720"/>
              <a:chOff x="3198025" y="6091208"/>
              <a:chExt cx="723900" cy="729720"/>
            </a:xfrm>
          </p:grpSpPr>
          <p:sp>
            <p:nvSpPr>
              <p:cNvPr id="162" name="Oval 2"/>
              <p:cNvSpPr/>
              <p:nvPr/>
            </p:nvSpPr>
            <p:spPr>
              <a:xfrm>
                <a:off x="3273193" y="6091208"/>
                <a:ext cx="369575" cy="31042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3739565" y="6185222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4" name="Picture 163" descr="latex-image-1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025" y="6516128"/>
                <a:ext cx="723900" cy="304800"/>
              </a:xfrm>
              <a:prstGeom prst="rect">
                <a:avLst/>
              </a:prstGeom>
            </p:spPr>
          </p:pic>
        </p:grpSp>
        <p:cxnSp>
          <p:nvCxnSpPr>
            <p:cNvPr id="75" name="Straight Arrow Connector 74"/>
            <p:cNvCxnSpPr/>
            <p:nvPr/>
          </p:nvCxnSpPr>
          <p:spPr>
            <a:xfrm flipV="1">
              <a:off x="3638574" y="4439972"/>
              <a:ext cx="0" cy="143666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H="1" flipV="1">
              <a:off x="3201420" y="5495636"/>
              <a:ext cx="223905" cy="38100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3891696" y="4205078"/>
              <a:ext cx="2873940" cy="167156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H="1" flipV="1">
              <a:off x="2138147" y="5391727"/>
              <a:ext cx="1143033" cy="68423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/>
            <p:cNvGrpSpPr/>
            <p:nvPr/>
          </p:nvGrpSpPr>
          <p:grpSpPr>
            <a:xfrm>
              <a:off x="6823421" y="3469255"/>
              <a:ext cx="1282700" cy="703343"/>
              <a:chOff x="6088197" y="4639399"/>
              <a:chExt cx="1282700" cy="703343"/>
            </a:xfrm>
          </p:grpSpPr>
          <p:sp>
            <p:nvSpPr>
              <p:cNvPr id="159" name="Oval 2"/>
              <p:cNvSpPr/>
              <p:nvPr/>
            </p:nvSpPr>
            <p:spPr>
              <a:xfrm rot="21390350">
                <a:off x="6322498" y="4639399"/>
                <a:ext cx="369575" cy="31042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6788870" y="4722016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1" name="Picture 160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8197" y="5037942"/>
                <a:ext cx="1282700" cy="304800"/>
              </a:xfrm>
              <a:prstGeom prst="rect">
                <a:avLst/>
              </a:prstGeom>
            </p:spPr>
          </p:pic>
        </p:grpSp>
        <p:sp>
          <p:nvSpPr>
            <p:cNvPr id="80" name="Left Brace 79"/>
            <p:cNvSpPr/>
            <p:nvPr/>
          </p:nvSpPr>
          <p:spPr>
            <a:xfrm>
              <a:off x="754092" y="797635"/>
              <a:ext cx="388465" cy="2830112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64949" y="1935318"/>
              <a:ext cx="592417" cy="526608"/>
              <a:chOff x="1482300" y="1703157"/>
              <a:chExt cx="592417" cy="526608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1500586" y="1703157"/>
                <a:ext cx="574131" cy="318430"/>
                <a:chOff x="1500586" y="1703157"/>
                <a:chExt cx="574131" cy="318430"/>
              </a:xfrm>
            </p:grpSpPr>
            <p:sp>
              <p:nvSpPr>
                <p:cNvPr id="156" name="Oval 155"/>
                <p:cNvSpPr/>
                <p:nvPr/>
              </p:nvSpPr>
              <p:spPr>
                <a:xfrm>
                  <a:off x="1500586" y="1724386"/>
                  <a:ext cx="518263" cy="275973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1520090" y="1703157"/>
                  <a:ext cx="379097" cy="31843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1899187" y="1785861"/>
                  <a:ext cx="175530" cy="14860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5" name="Picture 154" descr="latex-image-1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2300" y="2091001"/>
                <a:ext cx="504599" cy="138764"/>
              </a:xfrm>
              <a:prstGeom prst="rect">
                <a:avLst/>
              </a:prstGeom>
            </p:spPr>
          </p:pic>
        </p:grpSp>
        <p:pic>
          <p:nvPicPr>
            <p:cNvPr id="82" name="Picture 81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158" y="3456578"/>
              <a:ext cx="433444" cy="140232"/>
            </a:xfrm>
            <a:prstGeom prst="rect">
              <a:avLst/>
            </a:prstGeom>
          </p:spPr>
        </p:pic>
        <p:pic>
          <p:nvPicPr>
            <p:cNvPr id="83" name="Picture 82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003" y="1135375"/>
              <a:ext cx="433444" cy="140232"/>
            </a:xfrm>
            <a:prstGeom prst="rect">
              <a:avLst/>
            </a:prstGeom>
          </p:spPr>
        </p:pic>
        <p:cxnSp>
          <p:nvCxnSpPr>
            <p:cNvPr id="84" name="Straight Arrow Connector 83"/>
            <p:cNvCxnSpPr>
              <a:stCxn id="80" idx="2"/>
            </p:cNvCxnSpPr>
            <p:nvPr/>
          </p:nvCxnSpPr>
          <p:spPr>
            <a:xfrm>
              <a:off x="1142557" y="3627747"/>
              <a:ext cx="73358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H="1">
              <a:off x="1650715" y="4205078"/>
              <a:ext cx="272933" cy="49159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2453820" y="4191071"/>
              <a:ext cx="273035" cy="49159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 rot="6270660">
              <a:off x="2202458" y="3350049"/>
              <a:ext cx="240226" cy="120363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 rot="6270660">
              <a:off x="2249671" y="3474030"/>
              <a:ext cx="100560" cy="8332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1983555" y="3302092"/>
              <a:ext cx="413675" cy="401699"/>
              <a:chOff x="3403934" y="4050975"/>
              <a:chExt cx="412106" cy="400175"/>
            </a:xfrm>
          </p:grpSpPr>
          <p:sp>
            <p:nvSpPr>
              <p:cNvPr id="152" name="Oval 151"/>
              <p:cNvSpPr/>
              <p:nvPr/>
            </p:nvSpPr>
            <p:spPr>
              <a:xfrm rot="6270660">
                <a:off x="3663382" y="4065280"/>
                <a:ext cx="166964" cy="13835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>
                <a:spLocks noChangeAspect="1"/>
              </p:cNvSpPr>
              <p:nvPr/>
            </p:nvSpPr>
            <p:spPr>
              <a:xfrm rot="19035759">
                <a:off x="3403934" y="4228532"/>
                <a:ext cx="239044" cy="222618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1710825" y="1660580"/>
              <a:ext cx="933509" cy="840548"/>
              <a:chOff x="1710825" y="1660580"/>
              <a:chExt cx="933509" cy="840548"/>
            </a:xfrm>
          </p:grpSpPr>
          <p:sp>
            <p:nvSpPr>
              <p:cNvPr id="148" name="Oval 147"/>
              <p:cNvSpPr/>
              <p:nvPr/>
            </p:nvSpPr>
            <p:spPr>
              <a:xfrm rot="6270660">
                <a:off x="2283958" y="1671606"/>
                <a:ext cx="200422" cy="17836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 rot="6270660" flipV="1">
                <a:off x="1990967" y="1779954"/>
                <a:ext cx="139970" cy="12324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>
                <a:spLocks noChangeAspect="1"/>
              </p:cNvSpPr>
              <p:nvPr/>
            </p:nvSpPr>
            <p:spPr>
              <a:xfrm rot="19035759">
                <a:off x="1900101" y="1992495"/>
                <a:ext cx="327056" cy="274716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1" name="Picture 150" descr="latex-image-1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10825" y="2362364"/>
                <a:ext cx="933509" cy="138764"/>
              </a:xfrm>
              <a:prstGeom prst="rect">
                <a:avLst/>
              </a:prstGeom>
            </p:spPr>
          </p:pic>
        </p:grpSp>
        <p:cxnSp>
          <p:nvCxnSpPr>
            <p:cNvPr id="91" name="Straight Arrow Connector 90"/>
            <p:cNvCxnSpPr/>
            <p:nvPr/>
          </p:nvCxnSpPr>
          <p:spPr>
            <a:xfrm rot="10800000" flipH="1" flipV="1">
              <a:off x="2483747" y="2158442"/>
              <a:ext cx="733585" cy="627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16200000" flipV="1">
              <a:off x="1753395" y="2916895"/>
              <a:ext cx="740744" cy="1157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rot="10800000" flipH="1" flipV="1">
              <a:off x="2547594" y="3611016"/>
              <a:ext cx="733585" cy="627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80" idx="0"/>
            </p:cNvCxnSpPr>
            <p:nvPr/>
          </p:nvCxnSpPr>
          <p:spPr>
            <a:xfrm>
              <a:off x="1142557" y="797635"/>
              <a:ext cx="7077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/>
            <p:cNvGrpSpPr/>
            <p:nvPr/>
          </p:nvGrpSpPr>
          <p:grpSpPr>
            <a:xfrm>
              <a:off x="3294124" y="1922639"/>
              <a:ext cx="878014" cy="500525"/>
              <a:chOff x="3294124" y="2059695"/>
              <a:chExt cx="878014" cy="500525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3927504" y="2094573"/>
                <a:ext cx="206038" cy="189294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3712106" y="2130681"/>
                <a:ext cx="123623" cy="11357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>
                <a:spLocks noChangeAspect="1"/>
              </p:cNvSpPr>
              <p:nvPr/>
            </p:nvSpPr>
            <p:spPr>
              <a:xfrm rot="21069613">
                <a:off x="3294124" y="2059695"/>
                <a:ext cx="327058" cy="27471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7" name="Picture 146" descr="latex-image-1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21238" y="2407820"/>
                <a:ext cx="850900" cy="152400"/>
              </a:xfrm>
              <a:prstGeom prst="rect">
                <a:avLst/>
              </a:prstGeom>
            </p:spPr>
          </p:pic>
        </p:grpSp>
        <p:grpSp>
          <p:nvGrpSpPr>
            <p:cNvPr id="96" name="Group 95"/>
            <p:cNvGrpSpPr/>
            <p:nvPr/>
          </p:nvGrpSpPr>
          <p:grpSpPr>
            <a:xfrm>
              <a:off x="995147" y="4761885"/>
              <a:ext cx="1143000" cy="629842"/>
              <a:chOff x="1745270" y="4656436"/>
              <a:chExt cx="1143000" cy="629842"/>
            </a:xfrm>
          </p:grpSpPr>
          <p:sp>
            <p:nvSpPr>
              <p:cNvPr id="142" name="Oval 141"/>
              <p:cNvSpPr/>
              <p:nvPr/>
            </p:nvSpPr>
            <p:spPr>
              <a:xfrm>
                <a:off x="2084281" y="4656436"/>
                <a:ext cx="496146" cy="36887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3" name="Picture 142" descr="latex-image-1.pdf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45270" y="5133878"/>
                <a:ext cx="1143000" cy="152400"/>
              </a:xfrm>
              <a:prstGeom prst="rect">
                <a:avLst/>
              </a:prstGeom>
            </p:spPr>
          </p:pic>
        </p:grpSp>
        <p:grpSp>
          <p:nvGrpSpPr>
            <p:cNvPr id="97" name="Group 96"/>
            <p:cNvGrpSpPr/>
            <p:nvPr/>
          </p:nvGrpSpPr>
          <p:grpSpPr>
            <a:xfrm>
              <a:off x="2442632" y="4854325"/>
              <a:ext cx="774700" cy="751071"/>
              <a:chOff x="3131761" y="4619924"/>
              <a:chExt cx="774700" cy="751071"/>
            </a:xfrm>
          </p:grpSpPr>
          <p:sp>
            <p:nvSpPr>
              <p:cNvPr id="139" name="Oval 138"/>
              <p:cNvSpPr>
                <a:spLocks noChangeAspect="1"/>
              </p:cNvSpPr>
              <p:nvPr/>
            </p:nvSpPr>
            <p:spPr>
              <a:xfrm>
                <a:off x="3274755" y="4619924"/>
                <a:ext cx="442564" cy="341528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3415984" y="5226128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1" name="Picture 140" descr="latex-image-1.pd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31761" y="5041150"/>
                <a:ext cx="774700" cy="139700"/>
              </a:xfrm>
              <a:prstGeom prst="rect">
                <a:avLst/>
              </a:prstGeom>
            </p:spPr>
          </p:pic>
        </p:grpSp>
        <p:grpSp>
          <p:nvGrpSpPr>
            <p:cNvPr id="98" name="Group 97"/>
            <p:cNvGrpSpPr/>
            <p:nvPr/>
          </p:nvGrpSpPr>
          <p:grpSpPr>
            <a:xfrm>
              <a:off x="5064193" y="2533339"/>
              <a:ext cx="1130300" cy="725297"/>
              <a:chOff x="4628175" y="4622127"/>
              <a:chExt cx="1130300" cy="725297"/>
            </a:xfrm>
          </p:grpSpPr>
          <p:sp>
            <p:nvSpPr>
              <p:cNvPr id="136" name="Oval 2"/>
              <p:cNvSpPr/>
              <p:nvPr/>
            </p:nvSpPr>
            <p:spPr>
              <a:xfrm>
                <a:off x="4791544" y="4622127"/>
                <a:ext cx="369575" cy="31042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5257916" y="4716141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8" name="Picture 137" descr="latex-image-1.pd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8175" y="5042624"/>
                <a:ext cx="1130300" cy="304800"/>
              </a:xfrm>
              <a:prstGeom prst="rect">
                <a:avLst/>
              </a:prstGeom>
            </p:spPr>
          </p:pic>
        </p:grpSp>
        <p:cxnSp>
          <p:nvCxnSpPr>
            <p:cNvPr id="99" name="Straight Arrow Connector 98"/>
            <p:cNvCxnSpPr/>
            <p:nvPr/>
          </p:nvCxnSpPr>
          <p:spPr>
            <a:xfrm flipV="1">
              <a:off x="4117212" y="2959223"/>
              <a:ext cx="901958" cy="49542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4133542" y="3669384"/>
              <a:ext cx="885628" cy="1359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2"/>
            <p:cNvSpPr/>
            <p:nvPr/>
          </p:nvSpPr>
          <p:spPr>
            <a:xfrm rot="21390350">
              <a:off x="3354439" y="3435809"/>
              <a:ext cx="369575" cy="310429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820811" y="3518426"/>
              <a:ext cx="171121" cy="144867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" name="Picture 102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756" y="3878368"/>
              <a:ext cx="1282700" cy="304800"/>
            </a:xfrm>
            <a:prstGeom prst="rect">
              <a:avLst/>
            </a:prstGeom>
          </p:spPr>
        </p:pic>
        <p:grpSp>
          <p:nvGrpSpPr>
            <p:cNvPr id="104" name="Group 103"/>
            <p:cNvGrpSpPr/>
            <p:nvPr/>
          </p:nvGrpSpPr>
          <p:grpSpPr>
            <a:xfrm>
              <a:off x="4995760" y="3483802"/>
              <a:ext cx="1130300" cy="699490"/>
              <a:chOff x="6136040" y="3238370"/>
              <a:chExt cx="1130300" cy="699490"/>
            </a:xfrm>
          </p:grpSpPr>
          <p:sp>
            <p:nvSpPr>
              <p:cNvPr id="133" name="Oval 2"/>
              <p:cNvSpPr/>
              <p:nvPr/>
            </p:nvSpPr>
            <p:spPr>
              <a:xfrm>
                <a:off x="6406501" y="3238370"/>
                <a:ext cx="369575" cy="310429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6872873" y="3332384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5" name="Picture 134" descr="latex-image-1.pd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6040" y="3633060"/>
                <a:ext cx="1130300" cy="304800"/>
              </a:xfrm>
              <a:prstGeom prst="rect">
                <a:avLst/>
              </a:prstGeom>
            </p:spPr>
          </p:pic>
        </p:grpSp>
        <p:cxnSp>
          <p:nvCxnSpPr>
            <p:cNvPr id="105" name="Straight Arrow Connector 104"/>
            <p:cNvCxnSpPr/>
            <p:nvPr/>
          </p:nvCxnSpPr>
          <p:spPr>
            <a:xfrm>
              <a:off x="6003039" y="3669384"/>
              <a:ext cx="885628" cy="1359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/>
            <p:cNvGrpSpPr/>
            <p:nvPr/>
          </p:nvGrpSpPr>
          <p:grpSpPr>
            <a:xfrm>
              <a:off x="6879213" y="2423164"/>
              <a:ext cx="774700" cy="754453"/>
              <a:chOff x="3131761" y="4619924"/>
              <a:chExt cx="774700" cy="754453"/>
            </a:xfrm>
          </p:grpSpPr>
          <p:sp>
            <p:nvSpPr>
              <p:cNvPr id="130" name="Oval 129"/>
              <p:cNvSpPr>
                <a:spLocks noChangeAspect="1"/>
              </p:cNvSpPr>
              <p:nvPr/>
            </p:nvSpPr>
            <p:spPr>
              <a:xfrm>
                <a:off x="3274755" y="4619924"/>
                <a:ext cx="442564" cy="341528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415984" y="5229510"/>
                <a:ext cx="171121" cy="144867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2" name="Picture 131" descr="latex-image-1.pd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31761" y="5041150"/>
                <a:ext cx="774700" cy="139700"/>
              </a:xfrm>
              <a:prstGeom prst="rect">
                <a:avLst/>
              </a:prstGeom>
            </p:spPr>
          </p:pic>
        </p:grpSp>
        <p:cxnSp>
          <p:nvCxnSpPr>
            <p:cNvPr id="107" name="Straight Arrow Connector 106"/>
            <p:cNvCxnSpPr/>
            <p:nvPr/>
          </p:nvCxnSpPr>
          <p:spPr>
            <a:xfrm flipV="1">
              <a:off x="5986709" y="3057953"/>
              <a:ext cx="901958" cy="49542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Picture 107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491" y="4972702"/>
              <a:ext cx="990600" cy="711200"/>
            </a:xfrm>
            <a:prstGeom prst="rect">
              <a:avLst/>
            </a:prstGeom>
          </p:spPr>
        </p:pic>
        <p:grpSp>
          <p:nvGrpSpPr>
            <p:cNvPr id="109" name="Group 108"/>
            <p:cNvGrpSpPr/>
            <p:nvPr/>
          </p:nvGrpSpPr>
          <p:grpSpPr>
            <a:xfrm>
              <a:off x="2547593" y="86590"/>
              <a:ext cx="3509741" cy="1671795"/>
              <a:chOff x="2526434" y="86590"/>
              <a:chExt cx="3509741" cy="1671795"/>
            </a:xfrm>
          </p:grpSpPr>
          <p:cxnSp>
            <p:nvCxnSpPr>
              <p:cNvPr id="115" name="Straight Arrow Connector 114"/>
              <p:cNvCxnSpPr/>
              <p:nvPr/>
            </p:nvCxnSpPr>
            <p:spPr>
              <a:xfrm>
                <a:off x="4353456" y="883551"/>
                <a:ext cx="733585" cy="2518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 rot="10800000" flipH="1" flipV="1">
                <a:off x="2526434" y="797635"/>
                <a:ext cx="733585" cy="627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/>
              <p:cNvCxnSpPr/>
              <p:nvPr/>
            </p:nvCxnSpPr>
            <p:spPr>
              <a:xfrm flipV="1">
                <a:off x="4353456" y="412118"/>
                <a:ext cx="733585" cy="3019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8" name="Group 117"/>
              <p:cNvGrpSpPr/>
              <p:nvPr/>
            </p:nvGrpSpPr>
            <p:grpSpPr>
              <a:xfrm>
                <a:off x="5140510" y="86590"/>
                <a:ext cx="895665" cy="545687"/>
                <a:chOff x="5477846" y="266051"/>
                <a:chExt cx="895665" cy="545687"/>
              </a:xfrm>
            </p:grpSpPr>
            <p:pic>
              <p:nvPicPr>
                <p:cNvPr id="127" name="Picture 126" descr="latex-image-1.pdf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477846" y="660358"/>
                  <a:ext cx="895665" cy="151380"/>
                </a:xfrm>
                <a:prstGeom prst="rect">
                  <a:avLst/>
                </a:prstGeom>
              </p:spPr>
            </p:pic>
            <p:sp>
              <p:nvSpPr>
                <p:cNvPr id="128" name="Oval 2"/>
                <p:cNvSpPr/>
                <p:nvPr/>
              </p:nvSpPr>
              <p:spPr>
                <a:xfrm>
                  <a:off x="5493345" y="266051"/>
                  <a:ext cx="438912" cy="338328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5939039" y="292342"/>
                  <a:ext cx="374904" cy="274320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/>
              <p:cNvGrpSpPr/>
              <p:nvPr/>
            </p:nvGrpSpPr>
            <p:grpSpPr>
              <a:xfrm>
                <a:off x="5156009" y="883551"/>
                <a:ext cx="777650" cy="874834"/>
                <a:chOff x="5004386" y="883551"/>
                <a:chExt cx="777650" cy="874834"/>
              </a:xfrm>
            </p:grpSpPr>
            <p:pic>
              <p:nvPicPr>
                <p:cNvPr id="124" name="Picture 123" descr="latex-image-1.pdf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04386" y="1291995"/>
                  <a:ext cx="777650" cy="140232"/>
                </a:xfrm>
                <a:prstGeom prst="rect">
                  <a:avLst/>
                </a:prstGeom>
              </p:spPr>
            </p:pic>
            <p:sp>
              <p:nvSpPr>
                <p:cNvPr id="125" name="Oval 2"/>
                <p:cNvSpPr/>
                <p:nvPr/>
              </p:nvSpPr>
              <p:spPr>
                <a:xfrm>
                  <a:off x="5171544" y="883551"/>
                  <a:ext cx="438912" cy="338328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5198977" y="1484065"/>
                  <a:ext cx="374904" cy="274320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>
                <a:off x="3180261" y="625163"/>
                <a:ext cx="1173195" cy="785199"/>
                <a:chOff x="3660443" y="880029"/>
                <a:chExt cx="1173195" cy="785199"/>
              </a:xfrm>
            </p:grpSpPr>
            <p:pic>
              <p:nvPicPr>
                <p:cNvPr id="121" name="Picture 120" descr="latex-image-1.pdf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60443" y="1362468"/>
                  <a:ext cx="1173195" cy="302760"/>
                </a:xfrm>
                <a:prstGeom prst="rect">
                  <a:avLst/>
                </a:prstGeom>
              </p:spPr>
            </p:pic>
            <p:sp>
              <p:nvSpPr>
                <p:cNvPr id="122" name="Oval 2"/>
                <p:cNvSpPr/>
                <p:nvPr/>
              </p:nvSpPr>
              <p:spPr>
                <a:xfrm>
                  <a:off x="3816624" y="880029"/>
                  <a:ext cx="438912" cy="338328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4365307" y="937528"/>
                  <a:ext cx="374904" cy="274320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0" name="Group 109"/>
            <p:cNvGrpSpPr/>
            <p:nvPr/>
          </p:nvGrpSpPr>
          <p:grpSpPr>
            <a:xfrm>
              <a:off x="1830304" y="288072"/>
              <a:ext cx="927100" cy="993444"/>
              <a:chOff x="1970936" y="662011"/>
              <a:chExt cx="927100" cy="993444"/>
            </a:xfrm>
          </p:grpSpPr>
          <p:sp>
            <p:nvSpPr>
              <p:cNvPr id="112" name="Oval 2"/>
              <p:cNvSpPr/>
              <p:nvPr/>
            </p:nvSpPr>
            <p:spPr>
              <a:xfrm rot="9188169">
                <a:off x="2063973" y="930219"/>
                <a:ext cx="436382" cy="336406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 rot="14220000">
                <a:off x="2493551" y="713305"/>
                <a:ext cx="375531" cy="272943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4" name="Picture 113" descr="latex-image-1.pdf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0936" y="1376055"/>
                <a:ext cx="927100" cy="279400"/>
              </a:xfrm>
              <a:prstGeom prst="rect">
                <a:avLst/>
              </a:prstGeom>
            </p:spPr>
          </p:pic>
        </p:grpSp>
        <p:pic>
          <p:nvPicPr>
            <p:cNvPr id="111" name="Picture 110" descr="latex-image-1.pdf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228" y="3893198"/>
              <a:ext cx="927100" cy="27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103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the Binary Asteroid Evolution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114800" cy="52895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can create each of the observed binary morphologies and other asteroid systems</a:t>
            </a:r>
          </a:p>
          <a:p>
            <a:r>
              <a:rPr lang="en-US" dirty="0" smtClean="0"/>
              <a:t>Can we match their relative proportions?</a:t>
            </a:r>
          </a:p>
          <a:p>
            <a:r>
              <a:rPr lang="en-US" dirty="0" smtClean="0"/>
              <a:t>Two </a:t>
            </a:r>
            <a:r>
              <a:rPr lang="en-US" dirty="0"/>
              <a:t>Free Parameters</a:t>
            </a:r>
          </a:p>
          <a:p>
            <a:pPr lvl="1"/>
            <a:r>
              <a:rPr lang="en-US" dirty="0"/>
              <a:t>Initial mass ratio </a:t>
            </a:r>
            <a:br>
              <a:rPr lang="en-US" dirty="0"/>
            </a:br>
            <a:r>
              <a:rPr lang="en-US" dirty="0"/>
              <a:t>fraction</a:t>
            </a:r>
          </a:p>
          <a:p>
            <a:pPr lvl="1"/>
            <a:r>
              <a:rPr lang="en-US" dirty="0"/>
              <a:t>Binary lifetime</a:t>
            </a:r>
          </a:p>
          <a:p>
            <a:pPr lvl="1"/>
            <a:r>
              <a:rPr lang="en-US" dirty="0"/>
              <a:t>Otherwise very </a:t>
            </a:r>
            <a:br>
              <a:rPr lang="en-US" dirty="0"/>
            </a:br>
            <a:r>
              <a:rPr lang="en-US" dirty="0"/>
              <a:t>constrained model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578652" y="1135262"/>
            <a:ext cx="4318000" cy="2766218"/>
            <a:chOff x="4572000" y="3600252"/>
            <a:chExt cx="4318000" cy="2766218"/>
          </a:xfrm>
        </p:grpSpPr>
        <p:pic>
          <p:nvPicPr>
            <p:cNvPr id="6" name="Picture 5" descr="BinaryMassRatioHist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600252"/>
              <a:ext cx="4318000" cy="2766218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4991100" y="3600450"/>
              <a:ext cx="3784600" cy="2355850"/>
            </a:xfrm>
            <a:custGeom>
              <a:avLst/>
              <a:gdLst>
                <a:gd name="connsiteX0" fmla="*/ 0 w 3784600"/>
                <a:gd name="connsiteY0" fmla="*/ 0 h 2355850"/>
                <a:gd name="connsiteX1" fmla="*/ 0 w 3784600"/>
                <a:gd name="connsiteY1" fmla="*/ 2355850 h 2355850"/>
                <a:gd name="connsiteX2" fmla="*/ 3784600 w 3784600"/>
                <a:gd name="connsiteY2" fmla="*/ 2330450 h 2355850"/>
                <a:gd name="connsiteX3" fmla="*/ 3784600 w 3784600"/>
                <a:gd name="connsiteY3" fmla="*/ 6350 h 2355850"/>
                <a:gd name="connsiteX4" fmla="*/ 0 w 3784600"/>
                <a:gd name="connsiteY4" fmla="*/ 0 h 235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4600" h="2355850">
                  <a:moveTo>
                    <a:pt x="0" y="0"/>
                  </a:moveTo>
                  <a:lnTo>
                    <a:pt x="0" y="2355850"/>
                  </a:lnTo>
                  <a:lnTo>
                    <a:pt x="3784600" y="2330450"/>
                  </a:lnTo>
                  <a:lnTo>
                    <a:pt x="3784600" y="63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4991100" y="3708400"/>
              <a:ext cx="3784600" cy="1778000"/>
            </a:xfrm>
            <a:custGeom>
              <a:avLst/>
              <a:gdLst>
                <a:gd name="connsiteX0" fmla="*/ 0 w 3784600"/>
                <a:gd name="connsiteY0" fmla="*/ 0 h 1778000"/>
                <a:gd name="connsiteX1" fmla="*/ 762000 w 3784600"/>
                <a:gd name="connsiteY1" fmla="*/ 6350 h 1778000"/>
                <a:gd name="connsiteX2" fmla="*/ 762000 w 3784600"/>
                <a:gd name="connsiteY2" fmla="*/ 1778000 h 1778000"/>
                <a:gd name="connsiteX3" fmla="*/ 3784600 w 3784600"/>
                <a:gd name="connsiteY3" fmla="*/ 1771650 h 1778000"/>
                <a:gd name="connsiteX4" fmla="*/ 3784600 w 3784600"/>
                <a:gd name="connsiteY4" fmla="*/ 1771650 h 1778000"/>
                <a:gd name="connsiteX5" fmla="*/ 3784600 w 3784600"/>
                <a:gd name="connsiteY5" fmla="*/ 1771650 h 1778000"/>
                <a:gd name="connsiteX6" fmla="*/ 3784600 w 3784600"/>
                <a:gd name="connsiteY6" fmla="*/ 1771650 h 1778000"/>
                <a:gd name="connsiteX7" fmla="*/ 3771900 w 3784600"/>
                <a:gd name="connsiteY7" fmla="*/ 1765300 h 177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4600" h="1778000">
                  <a:moveTo>
                    <a:pt x="0" y="0"/>
                  </a:moveTo>
                  <a:lnTo>
                    <a:pt x="762000" y="6350"/>
                  </a:lnTo>
                  <a:lnTo>
                    <a:pt x="762000" y="1778000"/>
                  </a:lnTo>
                  <a:lnTo>
                    <a:pt x="3784600" y="1771650"/>
                  </a:lnTo>
                  <a:lnTo>
                    <a:pt x="3784600" y="1771650"/>
                  </a:lnTo>
                  <a:lnTo>
                    <a:pt x="3784600" y="1771650"/>
                  </a:lnTo>
                  <a:lnTo>
                    <a:pt x="3784600" y="1771650"/>
                  </a:lnTo>
                  <a:lnTo>
                    <a:pt x="3771900" y="1765300"/>
                  </a:lnTo>
                </a:path>
              </a:pathLst>
            </a:cu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984750" y="3911600"/>
              <a:ext cx="3790950" cy="2012950"/>
            </a:xfrm>
            <a:custGeom>
              <a:avLst/>
              <a:gdLst>
                <a:gd name="connsiteX0" fmla="*/ 0 w 3790950"/>
                <a:gd name="connsiteY0" fmla="*/ 6350 h 2012950"/>
                <a:gd name="connsiteX1" fmla="*/ 400050 w 3790950"/>
                <a:gd name="connsiteY1" fmla="*/ 0 h 2012950"/>
                <a:gd name="connsiteX2" fmla="*/ 393700 w 3790950"/>
                <a:gd name="connsiteY2" fmla="*/ 1809750 h 2012950"/>
                <a:gd name="connsiteX3" fmla="*/ 768350 w 3790950"/>
                <a:gd name="connsiteY3" fmla="*/ 1816100 h 2012950"/>
                <a:gd name="connsiteX4" fmla="*/ 768350 w 3790950"/>
                <a:gd name="connsiteY4" fmla="*/ 1924050 h 2012950"/>
                <a:gd name="connsiteX5" fmla="*/ 1524000 w 3790950"/>
                <a:gd name="connsiteY5" fmla="*/ 1924050 h 2012950"/>
                <a:gd name="connsiteX6" fmla="*/ 1524000 w 3790950"/>
                <a:gd name="connsiteY6" fmla="*/ 2012950 h 2012950"/>
                <a:gd name="connsiteX7" fmla="*/ 1905000 w 3790950"/>
                <a:gd name="connsiteY7" fmla="*/ 2012950 h 2012950"/>
                <a:gd name="connsiteX8" fmla="*/ 1905000 w 3790950"/>
                <a:gd name="connsiteY8" fmla="*/ 1949450 h 2012950"/>
                <a:gd name="connsiteX9" fmla="*/ 2660650 w 3790950"/>
                <a:gd name="connsiteY9" fmla="*/ 1955800 h 2012950"/>
                <a:gd name="connsiteX10" fmla="*/ 2660650 w 3790950"/>
                <a:gd name="connsiteY10" fmla="*/ 1955800 h 2012950"/>
                <a:gd name="connsiteX11" fmla="*/ 2660650 w 3790950"/>
                <a:gd name="connsiteY11" fmla="*/ 1955800 h 2012950"/>
                <a:gd name="connsiteX12" fmla="*/ 2660650 w 3790950"/>
                <a:gd name="connsiteY12" fmla="*/ 1955800 h 2012950"/>
                <a:gd name="connsiteX13" fmla="*/ 2660650 w 3790950"/>
                <a:gd name="connsiteY13" fmla="*/ 1898650 h 2012950"/>
                <a:gd name="connsiteX14" fmla="*/ 3035300 w 3790950"/>
                <a:gd name="connsiteY14" fmla="*/ 1898650 h 2012950"/>
                <a:gd name="connsiteX15" fmla="*/ 3048000 w 3790950"/>
                <a:gd name="connsiteY15" fmla="*/ 1974850 h 2012950"/>
                <a:gd name="connsiteX16" fmla="*/ 3416300 w 3790950"/>
                <a:gd name="connsiteY16" fmla="*/ 1974850 h 2012950"/>
                <a:gd name="connsiteX17" fmla="*/ 3416300 w 3790950"/>
                <a:gd name="connsiteY17" fmla="*/ 1974850 h 2012950"/>
                <a:gd name="connsiteX18" fmla="*/ 3416300 w 3790950"/>
                <a:gd name="connsiteY18" fmla="*/ 1974850 h 2012950"/>
                <a:gd name="connsiteX19" fmla="*/ 3416300 w 3790950"/>
                <a:gd name="connsiteY19" fmla="*/ 1917700 h 2012950"/>
                <a:gd name="connsiteX20" fmla="*/ 3790950 w 3790950"/>
                <a:gd name="connsiteY20" fmla="*/ 1911350 h 2012950"/>
                <a:gd name="connsiteX21" fmla="*/ 3790950 w 3790950"/>
                <a:gd name="connsiteY21" fmla="*/ 1911350 h 201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90950" h="2012950">
                  <a:moveTo>
                    <a:pt x="0" y="6350"/>
                  </a:moveTo>
                  <a:lnTo>
                    <a:pt x="400050" y="0"/>
                  </a:lnTo>
                  <a:cubicBezTo>
                    <a:pt x="397933" y="603250"/>
                    <a:pt x="395817" y="1206500"/>
                    <a:pt x="393700" y="1809750"/>
                  </a:cubicBezTo>
                  <a:lnTo>
                    <a:pt x="768350" y="1816100"/>
                  </a:lnTo>
                  <a:lnTo>
                    <a:pt x="768350" y="1924050"/>
                  </a:lnTo>
                  <a:lnTo>
                    <a:pt x="1524000" y="1924050"/>
                  </a:lnTo>
                  <a:lnTo>
                    <a:pt x="1524000" y="2012950"/>
                  </a:lnTo>
                  <a:lnTo>
                    <a:pt x="1905000" y="2012950"/>
                  </a:lnTo>
                  <a:lnTo>
                    <a:pt x="1905000" y="1949450"/>
                  </a:lnTo>
                  <a:lnTo>
                    <a:pt x="2660650" y="1955800"/>
                  </a:lnTo>
                  <a:lnTo>
                    <a:pt x="2660650" y="1955800"/>
                  </a:lnTo>
                  <a:lnTo>
                    <a:pt x="2660650" y="1955800"/>
                  </a:lnTo>
                  <a:lnTo>
                    <a:pt x="2660650" y="1955800"/>
                  </a:lnTo>
                  <a:lnTo>
                    <a:pt x="2660650" y="1898650"/>
                  </a:lnTo>
                  <a:lnTo>
                    <a:pt x="3035300" y="1898650"/>
                  </a:lnTo>
                  <a:lnTo>
                    <a:pt x="3048000" y="1974850"/>
                  </a:lnTo>
                  <a:lnTo>
                    <a:pt x="3416300" y="1974850"/>
                  </a:lnTo>
                  <a:lnTo>
                    <a:pt x="3416300" y="1974850"/>
                  </a:lnTo>
                  <a:lnTo>
                    <a:pt x="3416300" y="1974850"/>
                  </a:lnTo>
                  <a:lnTo>
                    <a:pt x="3416300" y="1917700"/>
                  </a:lnTo>
                  <a:lnTo>
                    <a:pt x="3790950" y="1911350"/>
                  </a:lnTo>
                  <a:lnTo>
                    <a:pt x="3790950" y="1911350"/>
                  </a:ln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distexphiq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94" y="4209143"/>
            <a:ext cx="4481258" cy="2038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15429" y="6035399"/>
            <a:ext cx="28960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Typical Log</a:t>
            </a:r>
            <a:r>
              <a:rPr lang="en-US" baseline="-25000" dirty="0" smtClean="0"/>
              <a:t>10</a:t>
            </a:r>
            <a:r>
              <a:rPr lang="en-US" dirty="0" smtClean="0"/>
              <a:t> Lifetime [</a:t>
            </a:r>
            <a:r>
              <a:rPr lang="en-US" dirty="0" err="1" smtClean="0"/>
              <a:t>yrs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81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Monte Carlo Model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Evolve 2×10</a:t>
            </a:r>
            <a:r>
              <a:rPr lang="en-US" baseline="30000" dirty="0" smtClean="0"/>
              <a:t>6</a:t>
            </a:r>
            <a:r>
              <a:rPr lang="en-US" dirty="0" smtClean="0"/>
              <a:t> bodies for 4.5×10</a:t>
            </a:r>
            <a:r>
              <a:rPr lang="en-US" baseline="30000" dirty="0" smtClean="0"/>
              <a:t>9</a:t>
            </a:r>
            <a:r>
              <a:rPr lang="en-US" dirty="0" smtClean="0"/>
              <a:t> years</a:t>
            </a:r>
          </a:p>
          <a:p>
            <a:r>
              <a:rPr lang="en-US" dirty="0" smtClean="0"/>
              <a:t>Initial size, shape, and spin drawn from distributions from observation </a:t>
            </a:r>
            <a:r>
              <a:rPr lang="en-US" sz="1900" dirty="0" smtClean="0"/>
              <a:t>[</a:t>
            </a:r>
            <a:r>
              <a:rPr lang="en-US" sz="1900" dirty="0" err="1" smtClean="0"/>
              <a:t>Bottke</a:t>
            </a:r>
            <a:r>
              <a:rPr lang="en-US" sz="1900" dirty="0" smtClean="0"/>
              <a:t> et al. 2005, </a:t>
            </a:r>
            <a:r>
              <a:rPr lang="en-US" sz="1900" dirty="0" err="1" smtClean="0"/>
              <a:t>Giblin</a:t>
            </a:r>
            <a:r>
              <a:rPr lang="en-US" sz="1900" dirty="0" smtClean="0"/>
              <a:t> et al 1998, </a:t>
            </a:r>
            <a:r>
              <a:rPr lang="en-US" sz="1900" dirty="0" err="1" smtClean="0"/>
              <a:t>Donnison</a:t>
            </a:r>
            <a:r>
              <a:rPr lang="en-US" sz="1900" dirty="0" smtClean="0"/>
              <a:t> &amp; Wiper 1999]</a:t>
            </a:r>
          </a:p>
          <a:p>
            <a:r>
              <a:rPr lang="en-US" dirty="0" smtClean="0"/>
              <a:t>YORP effect </a:t>
            </a:r>
            <a:r>
              <a:rPr lang="en-US" sz="1800" dirty="0" smtClean="0"/>
              <a:t>[</a:t>
            </a:r>
            <a:r>
              <a:rPr lang="en-US" sz="1800" dirty="0" err="1" smtClean="0"/>
              <a:t>Scheeres</a:t>
            </a:r>
            <a:r>
              <a:rPr lang="en-US" sz="1800" dirty="0" smtClean="0"/>
              <a:t> 2007]</a:t>
            </a:r>
          </a:p>
          <a:p>
            <a:r>
              <a:rPr lang="en-US" dirty="0" smtClean="0"/>
              <a:t>Collisions </a:t>
            </a:r>
            <a:r>
              <a:rPr lang="en-US" sz="1900" dirty="0" smtClean="0"/>
              <a:t>[</a:t>
            </a:r>
            <a:r>
              <a:rPr lang="en-US" sz="1900" dirty="0" err="1" smtClean="0"/>
              <a:t>Farinella</a:t>
            </a:r>
            <a:r>
              <a:rPr lang="en-US" sz="1900" dirty="0" smtClean="0"/>
              <a:t> &amp; Davis 1992, </a:t>
            </a:r>
            <a:r>
              <a:rPr lang="en-US" sz="1900" dirty="0" err="1" smtClean="0"/>
              <a:t>Bottke</a:t>
            </a:r>
            <a:r>
              <a:rPr lang="en-US" sz="1900" dirty="0" smtClean="0"/>
              <a:t> et al. 1994, </a:t>
            </a:r>
            <a:r>
              <a:rPr lang="en-US" sz="1900" dirty="0" err="1" smtClean="0"/>
              <a:t>Statler</a:t>
            </a:r>
            <a:r>
              <a:rPr lang="en-US" sz="1900" dirty="0" smtClean="0"/>
              <a:t> 2009]</a:t>
            </a:r>
          </a:p>
          <a:p>
            <a:pPr lvl="1"/>
            <a:r>
              <a:rPr lang="en-US" dirty="0" smtClean="0"/>
              <a:t>Catastrophic</a:t>
            </a:r>
          </a:p>
          <a:p>
            <a:pPr lvl="1"/>
            <a:r>
              <a:rPr lang="en-US" dirty="0" smtClean="0"/>
              <a:t>Sub-catastrophic</a:t>
            </a:r>
          </a:p>
          <a:p>
            <a:r>
              <a:rPr lang="en-US" dirty="0" smtClean="0"/>
              <a:t>Rotational Fission</a:t>
            </a:r>
          </a:p>
          <a:p>
            <a:pPr lvl="1"/>
            <a:r>
              <a:rPr lang="en-US" dirty="0" smtClean="0"/>
              <a:t>Spin limits</a:t>
            </a:r>
          </a:p>
          <a:p>
            <a:pPr lvl="1"/>
            <a:r>
              <a:rPr lang="en-US" dirty="0" smtClean="0"/>
              <a:t>Implement asteroid </a:t>
            </a:r>
            <a:br>
              <a:rPr lang="en-US" dirty="0" smtClean="0"/>
            </a:br>
            <a:r>
              <a:rPr lang="en-US" dirty="0" smtClean="0"/>
              <a:t>evolution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3" name="Picture 12" descr="AsteroidFlow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92" y="3592285"/>
            <a:ext cx="4840149" cy="267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26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Radiative Torques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96650" y="5787012"/>
            <a:ext cx="48203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[</a:t>
            </a:r>
            <a:r>
              <a:rPr lang="en-US" sz="1600" dirty="0" err="1" smtClean="0"/>
              <a:t>Rubincam</a:t>
            </a:r>
            <a:r>
              <a:rPr lang="en-US" sz="1600" dirty="0" smtClean="0"/>
              <a:t> 2000, </a:t>
            </a:r>
            <a:r>
              <a:rPr lang="en-US" sz="1600" dirty="0" err="1" smtClean="0"/>
              <a:t>Scheeres</a:t>
            </a:r>
            <a:r>
              <a:rPr lang="en-US" sz="1600" dirty="0" smtClean="0"/>
              <a:t> 2007]</a:t>
            </a:r>
          </a:p>
          <a:p>
            <a:pPr algn="r"/>
            <a:r>
              <a:rPr lang="en-US" sz="1600" dirty="0" smtClean="0"/>
              <a:t>[</a:t>
            </a:r>
            <a:r>
              <a:rPr lang="en-US" sz="1600" dirty="0" err="1" smtClean="0"/>
              <a:t>Cuk</a:t>
            </a:r>
            <a:r>
              <a:rPr lang="en-US" sz="1600" dirty="0" smtClean="0"/>
              <a:t> and Burns 2007, McMahon &amp; </a:t>
            </a:r>
            <a:r>
              <a:rPr lang="en-US" sz="1600" dirty="0" err="1" smtClean="0"/>
              <a:t>Scheeres</a:t>
            </a:r>
            <a:r>
              <a:rPr lang="en-US" sz="1600" dirty="0" smtClean="0"/>
              <a:t> 2010]</a:t>
            </a:r>
            <a:endParaRPr lang="en-US" sz="16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6200" y="3225800"/>
            <a:ext cx="8269891" cy="313055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 smtClean="0"/>
              <a:t>Photons transfer momentum</a:t>
            </a:r>
          </a:p>
          <a:p>
            <a:pPr lvl="1"/>
            <a:r>
              <a:rPr lang="en-US" dirty="0" smtClean="0"/>
              <a:t>Change in momentum imparts a torque</a:t>
            </a:r>
          </a:p>
          <a:p>
            <a:pPr lvl="1"/>
            <a:r>
              <a:rPr lang="en-US" dirty="0" smtClean="0"/>
              <a:t>If lever arm is from the surface to the body center of mass then its YORP effect</a:t>
            </a:r>
          </a:p>
          <a:p>
            <a:pPr lvl="1"/>
            <a:r>
              <a:rPr lang="en-US" dirty="0" smtClean="0"/>
              <a:t>If lever arm is from the surface to the system barycenter then it</a:t>
            </a:r>
            <a:r>
              <a:rPr lang="fr-FR" dirty="0" smtClean="0"/>
              <a:t>’</a:t>
            </a:r>
            <a:r>
              <a:rPr lang="en-US" dirty="0" smtClean="0"/>
              <a:t>s the BYORP effect</a:t>
            </a:r>
          </a:p>
          <a:p>
            <a:pPr lvl="2"/>
            <a:r>
              <a:rPr lang="en-US" dirty="0" smtClean="0"/>
              <a:t>Added spin-orbit resonance requirement for BYORP effect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30209" y="864092"/>
            <a:ext cx="5924646" cy="2273300"/>
            <a:chOff x="0" y="906165"/>
            <a:chExt cx="5924646" cy="22733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906165"/>
              <a:ext cx="5143500" cy="2273300"/>
              <a:chOff x="457200" y="952500"/>
              <a:chExt cx="5143500" cy="22733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200" y="952500"/>
                <a:ext cx="3378200" cy="2273300"/>
              </a:xfrm>
              <a:prstGeom prst="rect">
                <a:avLst/>
              </a:prstGeom>
            </p:spPr>
          </p:pic>
          <p:cxnSp>
            <p:nvCxnSpPr>
              <p:cNvPr id="8" name="Straight Connector 7"/>
              <p:cNvCxnSpPr/>
              <p:nvPr/>
            </p:nvCxnSpPr>
            <p:spPr>
              <a:xfrm flipH="1" flipV="1">
                <a:off x="2514600" y="2120900"/>
                <a:ext cx="330200" cy="165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2514600" y="2120900"/>
                <a:ext cx="3086100" cy="342859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4623802" y="1599627"/>
              <a:ext cx="13008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System</a:t>
              </a:r>
              <a:br>
                <a:rPr lang="en-US" dirty="0" smtClean="0"/>
              </a:br>
              <a:r>
                <a:rPr lang="en-US" dirty="0" smtClean="0"/>
                <a:t>Barycenter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87340" y="2297668"/>
              <a:ext cx="8005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Body</a:t>
              </a:r>
              <a:br>
                <a:rPr lang="en-US" sz="1600" dirty="0" smtClean="0"/>
              </a:br>
              <a:r>
                <a:rPr lang="en-US" sz="1600" dirty="0" smtClean="0"/>
                <a:t>Mass</a:t>
              </a:r>
              <a:br>
                <a:rPr lang="en-US" sz="1600" dirty="0" smtClean="0"/>
              </a:br>
              <a:r>
                <a:rPr lang="en-US" sz="1600" dirty="0" smtClean="0"/>
                <a:t>Center</a:t>
              </a:r>
              <a:endParaRPr lang="en-US" sz="1600" dirty="0"/>
            </a:p>
          </p:txBody>
        </p:sp>
      </p:grpSp>
      <p:sp>
        <p:nvSpPr>
          <p:cNvPr id="21" name="Oval 20"/>
          <p:cNvSpPr/>
          <p:nvPr/>
        </p:nvSpPr>
        <p:spPr>
          <a:xfrm>
            <a:off x="7614989" y="1220666"/>
            <a:ext cx="3254722" cy="30846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5973709" y="2375351"/>
            <a:ext cx="3170291" cy="39589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696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naryFraction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" y="1555117"/>
            <a:ext cx="4572000" cy="4937761"/>
          </a:xfrm>
          <a:prstGeom prst="rect">
            <a:avLst/>
          </a:prstGeom>
        </p:spPr>
      </p:pic>
      <p:pic>
        <p:nvPicPr>
          <p:cNvPr id="15" name="Picture 14" descr="LargeFastBinaryFraction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5117"/>
            <a:ext cx="4572000" cy="4937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to observation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2991" y="1013818"/>
            <a:ext cx="4417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Steady-State Binary Fraction: 0.16 ± 0.07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55064" y="1013818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Binary Fraction: 0.66 ± 0.12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371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to observation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Picture 8" descr="MassRatioFraction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83150"/>
            <a:ext cx="4572000" cy="4956048"/>
          </a:xfrm>
          <a:prstGeom prst="rect">
            <a:avLst/>
          </a:prstGeom>
        </p:spPr>
      </p:pic>
      <p:pic>
        <p:nvPicPr>
          <p:cNvPr id="11" name="Picture 10" descr="ContactFraction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3150"/>
            <a:ext cx="4572000" cy="49377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6839" y="981552"/>
            <a:ext cx="387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Contact Binary Fraction: 0.15 ± 0.07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21201" y="992070"/>
            <a:ext cx="467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Steady-state Mass Ratio Fraction: 0.2 ± 0.1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46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Best Fit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3429000" cy="528955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Consistent with McMahon &amp; </a:t>
            </a:r>
            <a:r>
              <a:rPr lang="en-US" dirty="0" err="1" smtClean="0"/>
              <a:t>Scheeres</a:t>
            </a:r>
            <a:r>
              <a:rPr lang="en-US" dirty="0" smtClean="0"/>
              <a:t> 2010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Consistent with an initial flat mass ratio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 descr="LikelihoodThing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00" y="1002030"/>
            <a:ext cx="5019675" cy="535432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422400"/>
            <a:ext cx="3124200" cy="431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759200"/>
            <a:ext cx="1828800" cy="3302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293429" y="2588381"/>
            <a:ext cx="1850571" cy="159778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19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 from the </a:t>
            </a:r>
            <a:r>
              <a:rPr lang="en-US" dirty="0"/>
              <a:t>a</a:t>
            </a:r>
            <a:r>
              <a:rPr lang="en-US" dirty="0" smtClean="0"/>
              <a:t>steroid population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 binary lifetimes are less than 10</a:t>
            </a:r>
            <a:r>
              <a:rPr lang="en-US" baseline="30000" dirty="0" smtClean="0"/>
              <a:t>6</a:t>
            </a:r>
            <a:r>
              <a:rPr lang="en-US" dirty="0" smtClean="0"/>
              <a:t> years</a:t>
            </a:r>
          </a:p>
          <a:p>
            <a:r>
              <a:rPr lang="en-US" dirty="0" smtClean="0"/>
              <a:t>Initial mass ratio fraction consistent with rotational fission along internal planes</a:t>
            </a:r>
          </a:p>
          <a:p>
            <a:r>
              <a:rPr lang="en-US" dirty="0" smtClean="0"/>
              <a:t>Contact binary formation is not 100% efficient </a:t>
            </a:r>
          </a:p>
          <a:p>
            <a:r>
              <a:rPr lang="en-US" dirty="0" smtClean="0"/>
              <a:t>2% of the Main Belt may be observable as asteroid pairs</a:t>
            </a:r>
          </a:p>
          <a:p>
            <a:r>
              <a:rPr lang="en-US" dirty="0" smtClean="0"/>
              <a:t>Population proportions are strongly size dependent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07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Tidal torques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7600"/>
            <a:ext cx="8331200" cy="5238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Each </a:t>
            </a:r>
            <a:r>
              <a:rPr lang="en-US" dirty="0"/>
              <a:t>body is deformed by the gravitational field of the other—changing fields lead to dissipation of </a:t>
            </a:r>
            <a:r>
              <a:rPr lang="en-US" dirty="0" smtClean="0"/>
              <a:t>energy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Torques </a:t>
            </a:r>
            <a:r>
              <a:rPr lang="en-US" dirty="0"/>
              <a:t>transfer angular momentum between spin and </a:t>
            </a:r>
            <a:r>
              <a:rPr lang="en-US" dirty="0" smtClean="0"/>
              <a:t>orbit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699074" y="3510667"/>
            <a:ext cx="4203051" cy="2632958"/>
            <a:chOff x="4607574" y="3684234"/>
            <a:chExt cx="4203051" cy="2632958"/>
          </a:xfrm>
        </p:grpSpPr>
        <p:sp>
          <p:nvSpPr>
            <p:cNvPr id="5" name="Oval 4"/>
            <p:cNvSpPr/>
            <p:nvPr/>
          </p:nvSpPr>
          <p:spPr>
            <a:xfrm rot="2016015">
              <a:off x="4796776" y="4164012"/>
              <a:ext cx="914400" cy="170656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607574" y="4316412"/>
              <a:ext cx="1294102" cy="140176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7616825" y="4070689"/>
              <a:ext cx="457200" cy="49144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5254625" y="4316412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4987275" y="3974162"/>
              <a:ext cx="1371602" cy="8369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72175" y="4389437"/>
              <a:ext cx="190500" cy="2159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01314" y="3684234"/>
              <a:ext cx="1288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Secondary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50515" y="594786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Primary</a:t>
              </a:r>
              <a:endParaRPr lang="en-US" dirty="0"/>
            </a:p>
          </p:txBody>
        </p: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3025" y="5292725"/>
              <a:ext cx="2387600" cy="850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759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P107_11020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233" y="1066800"/>
            <a:ext cx="4232367" cy="205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Observational Record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Photometric </a:t>
            </a:r>
            <a:r>
              <a:rPr lang="en-US" dirty="0"/>
              <a:t>l</a:t>
            </a:r>
            <a:r>
              <a:rPr lang="en-US" dirty="0" smtClean="0"/>
              <a:t>ightcurves</a:t>
            </a:r>
            <a:endParaRPr lang="en-US" dirty="0"/>
          </a:p>
          <a:p>
            <a:pPr lvl="2"/>
            <a:r>
              <a:rPr lang="en-US" dirty="0" smtClean="0"/>
              <a:t>Resolve </a:t>
            </a:r>
            <a:r>
              <a:rPr lang="en-US" dirty="0" err="1" smtClean="0"/>
              <a:t>asynchronicity</a:t>
            </a:r>
            <a:endParaRPr lang="en-US" dirty="0" smtClean="0"/>
          </a:p>
          <a:p>
            <a:pPr lvl="2"/>
            <a:r>
              <a:rPr lang="en-US" dirty="0" smtClean="0"/>
              <a:t>Mutual </a:t>
            </a:r>
            <a:r>
              <a:rPr lang="en-US" dirty="0"/>
              <a:t>e</a:t>
            </a:r>
            <a:r>
              <a:rPr lang="en-US" dirty="0" smtClean="0"/>
              <a:t>vent timing</a:t>
            </a:r>
          </a:p>
          <a:p>
            <a:pPr lvl="2"/>
            <a:r>
              <a:rPr lang="en-US" dirty="0" smtClean="0"/>
              <a:t>Long baseline</a:t>
            </a:r>
          </a:p>
          <a:p>
            <a:pPr lvl="2"/>
            <a:r>
              <a:rPr lang="en-US" dirty="0" smtClean="0"/>
              <a:t>Relative sizes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Radar Imaging</a:t>
            </a:r>
          </a:p>
          <a:p>
            <a:pPr lvl="2"/>
            <a:r>
              <a:rPr lang="en-US" dirty="0" smtClean="0"/>
              <a:t>Absolute sizes</a:t>
            </a:r>
          </a:p>
          <a:p>
            <a:pPr lvl="2"/>
            <a:r>
              <a:rPr lang="en-US" dirty="0" smtClean="0"/>
              <a:t>Complete shapes</a:t>
            </a:r>
          </a:p>
          <a:p>
            <a:pPr lvl="2"/>
            <a:r>
              <a:rPr lang="en-US" dirty="0" smtClean="0"/>
              <a:t>High sensitivity</a:t>
            </a:r>
          </a:p>
          <a:p>
            <a:pPr lvl="2"/>
            <a:r>
              <a:rPr lang="en-US" dirty="0" smtClean="0"/>
              <a:t>Detect synchronicity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93023" y="3192502"/>
            <a:ext cx="182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KPNO 2.1-m</a:t>
            </a:r>
          </a:p>
          <a:p>
            <a:r>
              <a:rPr lang="en-US" dirty="0" smtClean="0"/>
              <a:t>[Seth Jacobson]</a:t>
            </a:r>
            <a:endParaRPr lang="en-US" dirty="0"/>
          </a:p>
        </p:txBody>
      </p:sp>
      <p:pic>
        <p:nvPicPr>
          <p:cNvPr id="7" name="Picture 6" descr="2004DCanimation-slo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123" y="3600450"/>
            <a:ext cx="2755900" cy="2755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93023" y="5575300"/>
            <a:ext cx="182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Arecibo 305-m</a:t>
            </a:r>
          </a:p>
          <a:p>
            <a:r>
              <a:rPr lang="en-US" dirty="0" smtClean="0"/>
              <a:t>[Patrick Taylor]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11313" y="5248088"/>
            <a:ext cx="109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2004 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Near-Earth Asteroid Survey </a:t>
            </a:r>
            <a:r>
              <a:rPr lang="en-US" sz="2700" dirty="0" smtClean="0"/>
              <a:t>[Taylor et al. 2012]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84% are single asteroids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of </a:t>
            </a:r>
            <a:r>
              <a:rPr lang="en-US" dirty="0"/>
              <a:t>which:</a:t>
            </a:r>
            <a:endParaRPr lang="en-US" dirty="0" smtClean="0"/>
          </a:p>
          <a:p>
            <a:pPr lvl="2"/>
            <a:r>
              <a:rPr lang="en-US" dirty="0" smtClean="0"/>
              <a:t>56% are spheroids</a:t>
            </a:r>
          </a:p>
          <a:p>
            <a:pPr lvl="2"/>
            <a:r>
              <a:rPr lang="en-US" dirty="0" smtClean="0"/>
              <a:t>19% are elongated</a:t>
            </a:r>
          </a:p>
          <a:p>
            <a:pPr lvl="2"/>
            <a:r>
              <a:rPr lang="en-US" dirty="0" smtClean="0"/>
              <a:t>8% are irregulars</a:t>
            </a:r>
          </a:p>
          <a:p>
            <a:pPr lvl="2"/>
            <a:r>
              <a:rPr lang="en-US" dirty="0" smtClean="0"/>
              <a:t>17% are contact binaries</a:t>
            </a:r>
          </a:p>
          <a:p>
            <a:r>
              <a:rPr lang="en-US" dirty="0" smtClean="0"/>
              <a:t>16% are multiple member </a:t>
            </a:r>
            <a:br>
              <a:rPr lang="en-US" dirty="0" smtClean="0"/>
            </a:br>
            <a:r>
              <a:rPr lang="en-US" dirty="0" smtClean="0"/>
              <a:t>systems of which:</a:t>
            </a:r>
          </a:p>
          <a:p>
            <a:pPr lvl="2"/>
            <a:r>
              <a:rPr lang="en-US" dirty="0" smtClean="0"/>
              <a:t>15% are binary</a:t>
            </a:r>
          </a:p>
          <a:p>
            <a:pPr lvl="2"/>
            <a:r>
              <a:rPr lang="en-US" dirty="0" smtClean="0"/>
              <a:t>1% are ternary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379" y="2017189"/>
            <a:ext cx="2600421" cy="2167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7888" y="4238110"/>
            <a:ext cx="1957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4769 Castalia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7288" y="1544144"/>
            <a:ext cx="169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Contact Binary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Binary Asteroid Populations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13795" y="5562818"/>
            <a:ext cx="2895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Pravec</a:t>
            </a:r>
            <a:r>
              <a:rPr lang="en-US" dirty="0" smtClean="0"/>
              <a:t> Binary Database</a:t>
            </a:r>
          </a:p>
          <a:p>
            <a:r>
              <a:rPr lang="en-US" dirty="0" err="1" smtClean="0"/>
              <a:t>Pravec</a:t>
            </a:r>
            <a:r>
              <a:rPr lang="en-US" dirty="0" smtClean="0"/>
              <a:t> et al. (2006, 2007)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999296" y="943992"/>
            <a:ext cx="2999648" cy="4617953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n-US" dirty="0" smtClean="0"/>
              <a:t>4 distinct morphologies:</a:t>
            </a:r>
          </a:p>
          <a:p>
            <a:pPr lvl="1"/>
            <a:r>
              <a:rPr lang="en-US" dirty="0" smtClean="0"/>
              <a:t>Doubly synchronous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Synchronous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Tight asynchronous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Wide asynchronous</a:t>
            </a:r>
          </a:p>
        </p:txBody>
      </p:sp>
      <p:pic>
        <p:nvPicPr>
          <p:cNvPr id="3" name="Picture 2" descr="sizemassratio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371818"/>
            <a:ext cx="625392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5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Binary Asteroid Populations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13795" y="5562818"/>
            <a:ext cx="2895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Pravec</a:t>
            </a:r>
            <a:r>
              <a:rPr lang="en-US" dirty="0" smtClean="0"/>
              <a:t> Binary Database</a:t>
            </a:r>
          </a:p>
          <a:p>
            <a:r>
              <a:rPr lang="en-US" dirty="0" err="1" smtClean="0"/>
              <a:t>Pravec</a:t>
            </a:r>
            <a:r>
              <a:rPr lang="en-US" dirty="0" smtClean="0"/>
              <a:t> et al. (2006, 2007)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602119" y="41057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6" y="1427654"/>
            <a:ext cx="6202414" cy="425339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99296" y="943992"/>
            <a:ext cx="2999648" cy="4617953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n-US" dirty="0" smtClean="0"/>
              <a:t>4 distinct morphologies:</a:t>
            </a:r>
          </a:p>
          <a:p>
            <a:pPr lvl="1"/>
            <a:r>
              <a:rPr lang="en-US" dirty="0" smtClean="0"/>
              <a:t>Doubly synchronous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Synchronous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Tight asynchronous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Wide asynchronous</a:t>
            </a:r>
          </a:p>
        </p:txBody>
      </p:sp>
    </p:spTree>
    <p:extLst>
      <p:ext uri="{BB962C8B-B14F-4D97-AF65-F5344CB8AC3E}">
        <p14:creationId xmlns:p14="http://schemas.microsoft.com/office/powerpoint/2010/main" val="1363731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Binary Asteroid Populations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589461-52EE-F746-B201-2A6B2756D9F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13795" y="5562818"/>
            <a:ext cx="2895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Pravec</a:t>
            </a:r>
            <a:r>
              <a:rPr lang="en-US" dirty="0" smtClean="0"/>
              <a:t> Binary Database</a:t>
            </a:r>
          </a:p>
          <a:p>
            <a:r>
              <a:rPr lang="en-US" dirty="0" err="1" smtClean="0"/>
              <a:t>Pravec</a:t>
            </a:r>
            <a:r>
              <a:rPr lang="en-US" dirty="0" smtClean="0"/>
              <a:t> et al. (2006, 2007)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73" y="1447145"/>
            <a:ext cx="6000315" cy="411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602119" y="41057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99296" y="943992"/>
            <a:ext cx="2999648" cy="4617953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n-US" dirty="0" smtClean="0"/>
              <a:t>4 distinct morphologies:</a:t>
            </a:r>
          </a:p>
          <a:p>
            <a:pPr lvl="1"/>
            <a:r>
              <a:rPr lang="en-US" dirty="0" smtClean="0"/>
              <a:t>Doubly synchronous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Synchronous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Tight asynchronous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Wide asynchronous</a:t>
            </a:r>
          </a:p>
        </p:txBody>
      </p:sp>
    </p:spTree>
    <p:extLst>
      <p:ext uri="{BB962C8B-B14F-4D97-AF65-F5344CB8AC3E}">
        <p14:creationId xmlns:p14="http://schemas.microsoft.com/office/powerpoint/2010/main" val="355940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"/>
</p:tagLst>
</file>

<file path=ppt/theme/theme1.xml><?xml version="1.0" encoding="utf-8"?>
<a:theme xmlns:a="http://schemas.openxmlformats.org/drawingml/2006/main" name="Comps">
  <a:themeElements>
    <a:clrScheme name="Comps 1">
      <a:dk1>
        <a:sysClr val="windowText" lastClr="000000"/>
      </a:dk1>
      <a:lt1>
        <a:sysClr val="window" lastClr="FFFFFF"/>
      </a:lt1>
      <a:dk2>
        <a:srgbClr val="2F2F26"/>
      </a:dk2>
      <a:lt2>
        <a:srgbClr val="D1DCC6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C89325"/>
      </a:accent5>
      <a:accent6>
        <a:srgbClr val="936F45"/>
      </a:accent6>
      <a:hlink>
        <a:srgbClr val="0033C8"/>
      </a:hlink>
      <a:folHlink>
        <a:srgbClr val="276CC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Comps.thmx</Template>
  <TotalTime>12038</TotalTime>
  <Words>969</Words>
  <Application>Microsoft Macintosh PowerPoint</Application>
  <PresentationFormat>On-screen Show (4:3)</PresentationFormat>
  <Paragraphs>248</Paragraphs>
  <Slides>33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Comps</vt:lpstr>
      <vt:lpstr>Rubble Pile Asteroid Evolution</vt:lpstr>
      <vt:lpstr>Evolutionary Flowchart</vt:lpstr>
      <vt:lpstr>Radiative Torques</vt:lpstr>
      <vt:lpstr>Tidal torques </vt:lpstr>
      <vt:lpstr>Observational Record</vt:lpstr>
      <vt:lpstr>Near-Earth Asteroid Survey [Taylor et al. 2012]</vt:lpstr>
      <vt:lpstr>Small Binary Asteroid Populations</vt:lpstr>
      <vt:lpstr>Small Binary Asteroid Populations</vt:lpstr>
      <vt:lpstr>Small Binary Asteroid Populations</vt:lpstr>
      <vt:lpstr>Binary Formation Hypotheses</vt:lpstr>
      <vt:lpstr>Evidence for Rotational Fission</vt:lpstr>
      <vt:lpstr>Evidence for ``Rubble-pile’’ interior</vt:lpstr>
      <vt:lpstr>Small Binary Asteroid Populations</vt:lpstr>
      <vt:lpstr>Asteroid Pair Evidence for Rotational Fission</vt:lpstr>
      <vt:lpstr>Rotational fission of ``rubble-pile’’ asteroids</vt:lpstr>
      <vt:lpstr>Numerical Models</vt:lpstr>
      <vt:lpstr>Evolutionary Flowchart</vt:lpstr>
      <vt:lpstr>Importance of mass ratio</vt:lpstr>
      <vt:lpstr>Low Mass Ratio Binaries</vt:lpstr>
      <vt:lpstr>Binary YORP Evolution</vt:lpstr>
      <vt:lpstr>Tidal Evolution</vt:lpstr>
      <vt:lpstr>Just Tides – Period of the secondary</vt:lpstr>
      <vt:lpstr>YORP deceleration – Period of the secondary</vt:lpstr>
      <vt:lpstr>YORP acceleration – Period of the secondary</vt:lpstr>
      <vt:lpstr>Joint Opposing Evolution</vt:lpstr>
      <vt:lpstr>BYORP and Tidal Equilibrium</vt:lpstr>
      <vt:lpstr>Evolutionary Flowchart</vt:lpstr>
      <vt:lpstr>Test the Binary Asteroid Evolution Model</vt:lpstr>
      <vt:lpstr>Monte Carlo Model </vt:lpstr>
      <vt:lpstr>Comparison to observation</vt:lpstr>
      <vt:lpstr>Comparison to observation</vt:lpstr>
      <vt:lpstr>Best Fit Parameters</vt:lpstr>
      <vt:lpstr>Results from the asteroid population model</vt:lpstr>
    </vt:vector>
  </TitlesOfParts>
  <Company>CU Boulder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Yu Takahashi</dc:creator>
  <cp:lastModifiedBy>Seth Jacobson</cp:lastModifiedBy>
  <cp:revision>625</cp:revision>
  <dcterms:created xsi:type="dcterms:W3CDTF">2011-04-27T17:33:42Z</dcterms:created>
  <dcterms:modified xsi:type="dcterms:W3CDTF">2013-01-30T11:28:53Z</dcterms:modified>
</cp:coreProperties>
</file>