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4" r:id="rId3"/>
    <p:sldId id="286" r:id="rId4"/>
    <p:sldId id="267" r:id="rId5"/>
    <p:sldId id="284" r:id="rId6"/>
    <p:sldId id="270" r:id="rId7"/>
    <p:sldId id="287" r:id="rId8"/>
    <p:sldId id="288" r:id="rId9"/>
    <p:sldId id="271" r:id="rId10"/>
    <p:sldId id="277" r:id="rId11"/>
    <p:sldId id="273" r:id="rId12"/>
    <p:sldId id="275" r:id="rId13"/>
    <p:sldId id="266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003399"/>
    <a:srgbClr val="F5F5F5"/>
    <a:srgbClr val="EAEAEA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35" autoAdjust="0"/>
    <p:restoredTop sz="94035" autoAdjust="0"/>
  </p:normalViewPr>
  <p:slideViewPr>
    <p:cSldViewPr>
      <p:cViewPr>
        <p:scale>
          <a:sx n="75" d="100"/>
          <a:sy n="75" d="100"/>
        </p:scale>
        <p:origin x="-900" y="-72"/>
      </p:cViewPr>
      <p:guideLst>
        <p:guide orient="horz" pos="6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ltGray">
          <a:xfrm>
            <a:off x="838200" y="790575"/>
            <a:ext cx="7769225" cy="46038"/>
          </a:xfrm>
          <a:custGeom>
            <a:avLst/>
            <a:gdLst>
              <a:gd name="T0" fmla="*/ 0 w 5387"/>
              <a:gd name="T1" fmla="*/ 0 h 149"/>
              <a:gd name="T2" fmla="*/ 0 w 5387"/>
              <a:gd name="T3" fmla="*/ 149 h 149"/>
              <a:gd name="T4" fmla="*/ 5387 w 5387"/>
              <a:gd name="T5" fmla="*/ 149 h 149"/>
              <a:gd name="T6" fmla="*/ 5387 w 5387"/>
              <a:gd name="T7" fmla="*/ 0 h 149"/>
              <a:gd name="T8" fmla="*/ 0 w 5387"/>
              <a:gd name="T9" fmla="*/ 0 h 149"/>
              <a:gd name="T10" fmla="*/ 0 w 5387"/>
              <a:gd name="T1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7" h="149">
                <a:moveTo>
                  <a:pt x="0" y="0"/>
                </a:moveTo>
                <a:lnTo>
                  <a:pt x="0" y="149"/>
                </a:lnTo>
                <a:lnTo>
                  <a:pt x="5387" y="149"/>
                </a:lnTo>
                <a:lnTo>
                  <a:pt x="538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gamma/>
                  <a:shade val="8196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ltGray">
          <a:xfrm>
            <a:off x="319088" y="3773488"/>
            <a:ext cx="47625" cy="3108325"/>
          </a:xfrm>
          <a:custGeom>
            <a:avLst/>
            <a:gdLst>
              <a:gd name="T0" fmla="*/ 0 w 30"/>
              <a:gd name="T1" fmla="*/ 0 h 1416"/>
              <a:gd name="T2" fmla="*/ 0 w 30"/>
              <a:gd name="T3" fmla="*/ 1416 h 1416"/>
              <a:gd name="T4" fmla="*/ 29 w 30"/>
              <a:gd name="T5" fmla="*/ 1416 h 1416"/>
              <a:gd name="T6" fmla="*/ 30 w 30"/>
              <a:gd name="T7" fmla="*/ 27 h 1416"/>
              <a:gd name="T8" fmla="*/ 0 w 30"/>
              <a:gd name="T9" fmla="*/ 0 h 1416"/>
              <a:gd name="T10" fmla="*/ 0 w 30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416">
                <a:moveTo>
                  <a:pt x="0" y="0"/>
                </a:moveTo>
                <a:lnTo>
                  <a:pt x="0" y="1416"/>
                </a:lnTo>
                <a:lnTo>
                  <a:pt x="29" y="1416"/>
                </a:lnTo>
                <a:lnTo>
                  <a:pt x="30" y="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87843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ltGray">
          <a:xfrm>
            <a:off x="838200" y="1752600"/>
            <a:ext cx="46038" cy="5119688"/>
          </a:xfrm>
          <a:custGeom>
            <a:avLst/>
            <a:gdLst>
              <a:gd name="T0" fmla="*/ 0 w 29"/>
              <a:gd name="T1" fmla="*/ 0 h 2161"/>
              <a:gd name="T2" fmla="*/ 0 w 29"/>
              <a:gd name="T3" fmla="*/ 2161 h 2161"/>
              <a:gd name="T4" fmla="*/ 29 w 29"/>
              <a:gd name="T5" fmla="*/ 2161 h 2161"/>
              <a:gd name="T6" fmla="*/ 27 w 29"/>
              <a:gd name="T7" fmla="*/ 27 h 2161"/>
              <a:gd name="T8" fmla="*/ 0 w 29"/>
              <a:gd name="T9" fmla="*/ 0 h 2161"/>
              <a:gd name="T10" fmla="*/ 0 w 29"/>
              <a:gd name="T11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161">
                <a:moveTo>
                  <a:pt x="0" y="0"/>
                </a:moveTo>
                <a:lnTo>
                  <a:pt x="0" y="2161"/>
                </a:lnTo>
                <a:lnTo>
                  <a:pt x="29" y="2161"/>
                </a:lnTo>
                <a:lnTo>
                  <a:pt x="27" y="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87843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981075"/>
            <a:ext cx="7772400" cy="1736725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874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07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244475"/>
            <a:ext cx="2108200" cy="63531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75375" cy="63531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5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435975" cy="736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981075"/>
            <a:ext cx="4135437" cy="5616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981075"/>
            <a:ext cx="4137025" cy="5616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45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435975" cy="736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8424862" cy="27320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3865563"/>
            <a:ext cx="8424862" cy="27320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15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43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9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13543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981075"/>
            <a:ext cx="41370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36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0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4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1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79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747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ltGray">
          <a:xfrm>
            <a:off x="0" y="765175"/>
            <a:ext cx="8151813" cy="46038"/>
          </a:xfrm>
          <a:custGeom>
            <a:avLst/>
            <a:gdLst>
              <a:gd name="T0" fmla="*/ 0 w 5387"/>
              <a:gd name="T1" fmla="*/ 0 h 149"/>
              <a:gd name="T2" fmla="*/ 0 w 5387"/>
              <a:gd name="T3" fmla="*/ 149 h 149"/>
              <a:gd name="T4" fmla="*/ 5387 w 5387"/>
              <a:gd name="T5" fmla="*/ 149 h 149"/>
              <a:gd name="T6" fmla="*/ 5387 w 5387"/>
              <a:gd name="T7" fmla="*/ 0 h 149"/>
              <a:gd name="T8" fmla="*/ 0 w 5387"/>
              <a:gd name="T9" fmla="*/ 0 h 149"/>
              <a:gd name="T10" fmla="*/ 0 w 5387"/>
              <a:gd name="T1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7" h="149">
                <a:moveTo>
                  <a:pt x="0" y="0"/>
                </a:moveTo>
                <a:lnTo>
                  <a:pt x="0" y="149"/>
                </a:lnTo>
                <a:lnTo>
                  <a:pt x="5387" y="149"/>
                </a:lnTo>
                <a:lnTo>
                  <a:pt x="538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81961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ltGray">
          <a:xfrm>
            <a:off x="319088" y="6543675"/>
            <a:ext cx="4570412" cy="46038"/>
          </a:xfrm>
          <a:custGeom>
            <a:avLst/>
            <a:gdLst>
              <a:gd name="T0" fmla="*/ 0 w 5387"/>
              <a:gd name="T1" fmla="*/ 0 h 149"/>
              <a:gd name="T2" fmla="*/ 0 w 5387"/>
              <a:gd name="T3" fmla="*/ 149 h 149"/>
              <a:gd name="T4" fmla="*/ 5387 w 5387"/>
              <a:gd name="T5" fmla="*/ 149 h 149"/>
              <a:gd name="T6" fmla="*/ 5387 w 5387"/>
              <a:gd name="T7" fmla="*/ 0 h 149"/>
              <a:gd name="T8" fmla="*/ 0 w 5387"/>
              <a:gd name="T9" fmla="*/ 0 h 149"/>
              <a:gd name="T10" fmla="*/ 0 w 5387"/>
              <a:gd name="T1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7" h="149">
                <a:moveTo>
                  <a:pt x="0" y="0"/>
                </a:moveTo>
                <a:lnTo>
                  <a:pt x="0" y="149"/>
                </a:lnTo>
                <a:lnTo>
                  <a:pt x="5387" y="149"/>
                </a:lnTo>
                <a:lnTo>
                  <a:pt x="538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gamma/>
                  <a:shade val="8196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4359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68313" y="981075"/>
            <a:ext cx="84248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9" name="Freeform 7"/>
          <p:cNvSpPr>
            <a:spLocks/>
          </p:cNvSpPr>
          <p:nvPr userDrawn="1"/>
        </p:nvSpPr>
        <p:spPr bwMode="ltGray">
          <a:xfrm rot="16200000">
            <a:off x="7597775" y="5514975"/>
            <a:ext cx="2636838" cy="46038"/>
          </a:xfrm>
          <a:custGeom>
            <a:avLst/>
            <a:gdLst>
              <a:gd name="T0" fmla="*/ 0 w 5387"/>
              <a:gd name="T1" fmla="*/ 0 h 149"/>
              <a:gd name="T2" fmla="*/ 0 w 5387"/>
              <a:gd name="T3" fmla="*/ 149 h 149"/>
              <a:gd name="T4" fmla="*/ 5387 w 5387"/>
              <a:gd name="T5" fmla="*/ 149 h 149"/>
              <a:gd name="T6" fmla="*/ 5387 w 5387"/>
              <a:gd name="T7" fmla="*/ 0 h 149"/>
              <a:gd name="T8" fmla="*/ 0 w 5387"/>
              <a:gd name="T9" fmla="*/ 0 h 149"/>
              <a:gd name="T10" fmla="*/ 0 w 5387"/>
              <a:gd name="T1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7" h="149">
                <a:moveTo>
                  <a:pt x="0" y="0"/>
                </a:moveTo>
                <a:lnTo>
                  <a:pt x="0" y="149"/>
                </a:lnTo>
                <a:lnTo>
                  <a:pt x="5387" y="149"/>
                </a:lnTo>
                <a:lnTo>
                  <a:pt x="538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gamma/>
                  <a:shade val="8196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0227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The effect of sulfur on </a:t>
            </a:r>
            <a:r>
              <a:rPr lang="de-DE" sz="3600" dirty="0" err="1" smtClean="0"/>
              <a:t>metal</a:t>
            </a:r>
            <a:r>
              <a:rPr lang="de-DE" sz="3600" dirty="0" smtClean="0"/>
              <a:t>-silicate </a:t>
            </a:r>
            <a:r>
              <a:rPr lang="de-DE" sz="3600" dirty="0" err="1" smtClean="0"/>
              <a:t>partitioning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HSE </a:t>
            </a:r>
            <a:r>
              <a:rPr lang="de-DE" sz="3600" dirty="0" err="1" smtClean="0"/>
              <a:t>during</a:t>
            </a:r>
            <a:r>
              <a:rPr lang="de-DE" sz="3600" dirty="0" smtClean="0"/>
              <a:t> </a:t>
            </a:r>
            <a:r>
              <a:rPr lang="de-DE" sz="3600" dirty="0" err="1" smtClean="0"/>
              <a:t>core</a:t>
            </a:r>
            <a:r>
              <a:rPr lang="de-DE" sz="3600" dirty="0" smtClean="0"/>
              <a:t> </a:t>
            </a:r>
            <a:r>
              <a:rPr lang="de-DE" sz="3600" dirty="0" err="1" smtClean="0"/>
              <a:t>formation</a:t>
            </a:r>
            <a:endParaRPr lang="de-DE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3620616"/>
            <a:ext cx="7685088" cy="1752600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Vera Laurenz</a:t>
            </a:r>
          </a:p>
          <a:p>
            <a:pPr algn="ctr" eaLnBrk="1" hangingPunct="1"/>
            <a:r>
              <a:rPr lang="de-DE" dirty="0" smtClean="0"/>
              <a:t>David C. Rubie, Daniel J. Frost, Andreas </a:t>
            </a:r>
            <a:r>
              <a:rPr lang="de-DE" dirty="0" err="1" smtClean="0"/>
              <a:t>Audétat</a:t>
            </a:r>
            <a:endParaRPr lang="de-DE" dirty="0" smtClean="0"/>
          </a:p>
          <a:p>
            <a:pPr algn="ctr" eaLnBrk="1" hangingPunct="1"/>
            <a:endParaRPr lang="de-DE" dirty="0" smtClean="0"/>
          </a:p>
          <a:p>
            <a:pPr algn="ctr" eaLnBrk="1" hangingPunct="1"/>
            <a:endParaRPr lang="de-DE" dirty="0" smtClean="0"/>
          </a:p>
        </p:txBody>
      </p:sp>
      <p:pic>
        <p:nvPicPr>
          <p:cNvPr id="5122" name="Picture 2" descr="I:\BT\bgi-logo_CMYK_corel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99036"/>
            <a:ext cx="1584176" cy="9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Vorträge und Poster\ACCRETE meeting 2013\ACCRETE_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99688"/>
            <a:ext cx="2315603" cy="9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BSE Images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012160" y="980728"/>
            <a:ext cx="203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11 </a:t>
            </a:r>
            <a:r>
              <a:rPr lang="de-DE" sz="2000" dirty="0" err="1" smtClean="0"/>
              <a:t>GPa</a:t>
            </a:r>
            <a:r>
              <a:rPr lang="de-DE" sz="2000" dirty="0" smtClean="0"/>
              <a:t>, 2200°C</a:t>
            </a:r>
            <a:endParaRPr lang="de-DE" sz="2000" dirty="0"/>
          </a:p>
        </p:txBody>
      </p:sp>
      <p:pic>
        <p:nvPicPr>
          <p:cNvPr id="13" name="Picture 2" descr="I:\BT\HSE partitioning\Bilder\Mikrosonde\H3708b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580108" cy="4464496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5121180" y="2657522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FFFF"/>
                </a:solidFill>
              </a:rPr>
              <a:t>fp</a:t>
            </a:r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02648" y="3177112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>
                <a:solidFill>
                  <a:srgbClr val="FFFFFF"/>
                </a:solidFill>
              </a:rPr>
              <a:t>q</a:t>
            </a:r>
            <a:r>
              <a:rPr lang="de-DE" b="1" dirty="0" err="1" smtClean="0">
                <a:solidFill>
                  <a:srgbClr val="FFFFFF"/>
                </a:solidFill>
              </a:rPr>
              <a:t>uenched</a:t>
            </a:r>
            <a:endParaRPr lang="de-DE" b="1" dirty="0" smtClean="0">
              <a:solidFill>
                <a:srgbClr val="FFFFFF"/>
              </a:solidFill>
            </a:endParaRPr>
          </a:p>
          <a:p>
            <a:pPr algn="ctr"/>
            <a:r>
              <a:rPr lang="de-DE" b="1" dirty="0" err="1" smtClean="0">
                <a:solidFill>
                  <a:srgbClr val="FFFFFF"/>
                </a:solidFill>
              </a:rPr>
              <a:t>silicate</a:t>
            </a:r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41259" y="278153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Fe</a:t>
            </a:r>
            <a:r>
              <a:rPr lang="de-DE" b="1" dirty="0" smtClean="0"/>
              <a:t>-</a:t>
            </a:r>
            <a:r>
              <a:rPr lang="de-DE" b="1" dirty="0" err="1" smtClean="0"/>
              <a:t>Pd</a:t>
            </a:r>
            <a:r>
              <a:rPr lang="de-DE" b="1" dirty="0" smtClean="0"/>
              <a:t>-Pt-S </a:t>
            </a:r>
            <a:r>
              <a:rPr lang="de-DE" b="1" dirty="0" err="1" smtClean="0"/>
              <a:t>metal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757809" y="1052736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FFFF"/>
                </a:solidFill>
              </a:rPr>
              <a:t>MgO</a:t>
            </a: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18" name="Picture 3" descr="I:\BT\HSE partitioning\Bilder\Mikrosonde\SEI-057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5" t="3661"/>
          <a:stretch/>
        </p:blipFill>
        <p:spPr bwMode="auto">
          <a:xfrm>
            <a:off x="5182031" y="3429000"/>
            <a:ext cx="3854465" cy="31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581128"/>
            <a:ext cx="8424862" cy="2160538"/>
          </a:xfrm>
        </p:spPr>
        <p:txBody>
          <a:bodyPr/>
          <a:lstStyle/>
          <a:p>
            <a:r>
              <a:rPr lang="de-DE" sz="2000" dirty="0" smtClean="0"/>
              <a:t>5 </a:t>
            </a:r>
            <a:r>
              <a:rPr lang="de-DE" sz="2000" dirty="0" err="1" smtClean="0"/>
              <a:t>wt</a:t>
            </a:r>
            <a:r>
              <a:rPr lang="de-DE" sz="2000" dirty="0" smtClean="0"/>
              <a:t>. % S in </a:t>
            </a:r>
            <a:r>
              <a:rPr lang="de-DE" sz="2000" dirty="0" err="1" smtClean="0"/>
              <a:t>metal</a:t>
            </a:r>
            <a:endParaRPr lang="de-DE" sz="2000" dirty="0" smtClean="0"/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1028" name="Picture 4" descr="F:\ACCRETE meeting 2013\p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6839"/>
            <a:ext cx="4216065" cy="3039417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ACCRETE meeting 2013\p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72" y="1096839"/>
            <a:ext cx="4215600" cy="3039082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4604872" y="4670772"/>
                <a:ext cx="3888432" cy="97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𝐻𝑆𝐸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𝑚𝑒𝑡𝑎𝑙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𝑠𝑖𝑙𝑖𝑐𝑎𝑡𝑒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𝐹𝑒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𝑚𝑒𝑡𝑎𝑙</m:t>
                                      </m:r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𝑠𝑖𝑙𝑖𝑐𝑎𝑡𝑒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de-DE" sz="2000" dirty="0" smtClean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72" y="4670772"/>
                <a:ext cx="3888432" cy="976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9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Experiments</a:t>
            </a:r>
          </a:p>
          <a:p>
            <a:pPr marL="0" indent="0">
              <a:buNone/>
            </a:pPr>
            <a:r>
              <a:rPr lang="de-DE" sz="2000" dirty="0" smtClean="0">
                <a:sym typeface="Wingdings" pitchFamily="2" charset="2"/>
              </a:rPr>
              <a:t>	 </a:t>
            </a:r>
            <a:r>
              <a:rPr lang="de-DE" sz="2000" dirty="0" smtClean="0"/>
              <a:t>S-content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metal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>
                <a:sym typeface="Wingdings" pitchFamily="2" charset="2"/>
              </a:rPr>
              <a:t>	 </a:t>
            </a:r>
            <a:r>
              <a:rPr lang="de-DE" sz="2000" dirty="0" err="1" smtClean="0"/>
              <a:t>Temperature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>
                <a:sym typeface="Wingdings" pitchFamily="2" charset="2"/>
              </a:rPr>
              <a:t>	 </a:t>
            </a:r>
            <a:r>
              <a:rPr lang="de-DE" sz="2000" dirty="0" err="1" smtClean="0"/>
              <a:t>Pressure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Correct</a:t>
            </a:r>
            <a:r>
              <a:rPr lang="de-DE" sz="2000" dirty="0" smtClean="0"/>
              <a:t> </a:t>
            </a:r>
            <a:r>
              <a:rPr lang="de-DE" sz="2000" dirty="0" err="1" smtClean="0"/>
              <a:t>partition</a:t>
            </a:r>
            <a:r>
              <a:rPr lang="de-DE" sz="2000" dirty="0" smtClean="0"/>
              <a:t> </a:t>
            </a:r>
            <a:r>
              <a:rPr lang="de-DE" sz="2000" dirty="0" err="1" smtClean="0"/>
              <a:t>coefficients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infinite </a:t>
            </a:r>
            <a:r>
              <a:rPr lang="de-DE" sz="2000" dirty="0" err="1" smtClean="0"/>
              <a:t>dilution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HSE in </a:t>
            </a:r>
            <a:r>
              <a:rPr lang="de-DE" sz="2000" dirty="0" err="1" smtClean="0"/>
              <a:t>the</a:t>
            </a:r>
            <a:r>
              <a:rPr lang="de-DE" sz="2000" dirty="0"/>
              <a:t> </a:t>
            </a:r>
            <a:r>
              <a:rPr lang="de-DE" sz="2000" dirty="0" err="1" smtClean="0"/>
              <a:t>metal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 </a:t>
            </a:r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dirty="0" smtClean="0"/>
              <a:t>Can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observed</a:t>
            </a:r>
            <a:r>
              <a:rPr lang="de-DE" sz="2000" dirty="0" smtClean="0"/>
              <a:t> PUM </a:t>
            </a:r>
            <a:r>
              <a:rPr lang="de-DE" sz="2000" dirty="0" err="1" smtClean="0"/>
              <a:t>signature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reproduced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core</a:t>
            </a:r>
            <a:r>
              <a:rPr lang="de-DE" sz="2000" dirty="0" smtClean="0"/>
              <a:t>-formation </a:t>
            </a:r>
            <a:r>
              <a:rPr lang="de-DE" sz="2000" dirty="0" err="1" smtClean="0"/>
              <a:t>followed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a </a:t>
            </a:r>
            <a:r>
              <a:rPr lang="de-DE" sz="2000" dirty="0" err="1" smtClean="0"/>
              <a:t>late</a:t>
            </a:r>
            <a:r>
              <a:rPr lang="de-DE" sz="2000" dirty="0" smtClean="0"/>
              <a:t> </a:t>
            </a:r>
            <a:r>
              <a:rPr lang="de-DE" sz="2000" dirty="0" err="1" smtClean="0"/>
              <a:t>veneer</a:t>
            </a:r>
            <a:r>
              <a:rPr lang="de-DE" sz="2000" dirty="0" smtClean="0"/>
              <a:t>?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837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de-DE" sz="3100" i="1" smtClean="0">
                <a:latin typeface="Comic Sans MS" pitchFamily="66" charset="0"/>
              </a:rPr>
              <a:t>Danke!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Volatility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endParaRPr lang="de-DE" dirty="0"/>
          </a:p>
        </p:txBody>
      </p:sp>
      <p:pic>
        <p:nvPicPr>
          <p:cNvPr id="2050" name="Picture 2" descr="J:\ACCRETE meeting 2013\volati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69" y="1268761"/>
            <a:ext cx="622975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352425" y="5876925"/>
            <a:ext cx="339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Data </a:t>
            </a:r>
            <a:r>
              <a:rPr lang="de-DE" dirty="0" err="1"/>
              <a:t>sources</a:t>
            </a:r>
            <a:r>
              <a:rPr lang="de-DE" dirty="0"/>
              <a:t>: </a:t>
            </a:r>
          </a:p>
          <a:p>
            <a:pPr eaLnBrk="1" hangingPunct="1"/>
            <a:r>
              <a:rPr lang="de-DE" dirty="0" err="1"/>
              <a:t>Lodders</a:t>
            </a:r>
            <a:r>
              <a:rPr lang="de-DE" dirty="0"/>
              <a:t> et al. (2003); Palme </a:t>
            </a:r>
            <a:r>
              <a:rPr lang="de-DE" dirty="0" err="1"/>
              <a:t>and</a:t>
            </a:r>
            <a:r>
              <a:rPr lang="de-DE" dirty="0"/>
              <a:t> O‘Neill (2003)</a:t>
            </a:r>
          </a:p>
        </p:txBody>
      </p:sp>
    </p:spTree>
    <p:extLst>
      <p:ext uri="{BB962C8B-B14F-4D97-AF65-F5344CB8AC3E}">
        <p14:creationId xmlns:p14="http://schemas.microsoft.com/office/powerpoint/2010/main" val="2136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chondrites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5" y="5013176"/>
            <a:ext cx="8425630" cy="1584474"/>
          </a:xfrm>
        </p:spPr>
        <p:txBody>
          <a:bodyPr/>
          <a:lstStyle/>
          <a:p>
            <a:r>
              <a:rPr lang="de-DE" sz="2000" dirty="0" smtClean="0"/>
              <a:t>PUM not </a:t>
            </a:r>
            <a:r>
              <a:rPr lang="de-DE" sz="2000" dirty="0" err="1" smtClean="0"/>
              <a:t>reproduced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known</a:t>
            </a:r>
            <a:r>
              <a:rPr lang="de-DE" sz="2000" dirty="0" smtClean="0"/>
              <a:t> </a:t>
            </a:r>
            <a:r>
              <a:rPr lang="de-DE" sz="2000" dirty="0" err="1" smtClean="0"/>
              <a:t>meteorite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endParaRPr lang="de-DE" sz="2000" dirty="0"/>
          </a:p>
        </p:txBody>
      </p:sp>
      <p:pic>
        <p:nvPicPr>
          <p:cNvPr id="1026" name="Picture 2" descr="I:\Vorträge und Poster\ACCRETE meeting 2013\PUM-Becker-chondrite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248714" cy="3312368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28067" y="4088105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Becker et al. 2006, GCA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1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silicate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high T</a:t>
            </a:r>
            <a:endParaRPr lang="de-DE" dirty="0"/>
          </a:p>
        </p:txBody>
      </p:sp>
      <p:pic>
        <p:nvPicPr>
          <p:cNvPr id="1026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83933" cy="39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80" y="4941168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Brenan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M</a:t>
            </a:r>
            <a:r>
              <a:rPr lang="de-DE" dirty="0" smtClean="0"/>
              <a:t>cDonough. 2009, Nature </a:t>
            </a:r>
            <a:r>
              <a:rPr lang="de-DE" dirty="0" err="1" smtClean="0"/>
              <a:t>Geoscience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40866" y="5229200"/>
            <a:ext cx="770814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sz="2000" dirty="0" smtClean="0"/>
              <a:t>Au </a:t>
            </a:r>
            <a:r>
              <a:rPr lang="de-DE" sz="2000" dirty="0" err="1" smtClean="0"/>
              <a:t>strongly</a:t>
            </a:r>
            <a:r>
              <a:rPr lang="de-DE" sz="2000" dirty="0" smtClean="0"/>
              <a:t> </a:t>
            </a:r>
            <a:r>
              <a:rPr lang="de-DE" sz="2000" dirty="0" err="1" smtClean="0"/>
              <a:t>fractionated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Ir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Os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de-DE" sz="2000" dirty="0" smtClean="0"/>
          </a:p>
          <a:p>
            <a:pPr>
              <a:lnSpc>
                <a:spcPct val="114000"/>
              </a:lnSpc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dirty="0" err="1" smtClean="0">
                <a:sym typeface="Wingdings" pitchFamily="2" charset="2"/>
              </a:rPr>
              <a:t>Late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veneer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required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explain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observed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mantle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abundances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6948264" y="1109663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GPa</a:t>
            </a:r>
            <a:r>
              <a:rPr lang="de-DE" sz="2000" dirty="0" smtClean="0"/>
              <a:t>, </a:t>
            </a:r>
            <a:r>
              <a:rPr lang="de-DE" sz="2000" dirty="0" smtClean="0">
                <a:latin typeface="Symbol" pitchFamily="18" charset="2"/>
              </a:rPr>
              <a:t>D</a:t>
            </a:r>
            <a:r>
              <a:rPr lang="de-DE" sz="2000" dirty="0" smtClean="0"/>
              <a:t>IW+2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510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/>
              <a:t>silicate</a:t>
            </a:r>
            <a:r>
              <a:rPr lang="de-DE" dirty="0"/>
              <a:t> </a:t>
            </a:r>
            <a:r>
              <a:rPr lang="de-DE" dirty="0" err="1"/>
              <a:t>partitioning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high </a:t>
            </a:r>
            <a:r>
              <a:rPr lang="de-DE" dirty="0" smtClean="0"/>
              <a:t>P</a:t>
            </a:r>
            <a:endParaRPr lang="de-DE" dirty="0"/>
          </a:p>
        </p:txBody>
      </p:sp>
      <p:pic>
        <p:nvPicPr>
          <p:cNvPr id="1026" name="Picture 2" descr="I:\Vorträge und Poster\ACCRETE meeting 2013\Fig. 6 Mann et al. 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r="17704" b="61039"/>
          <a:stretch/>
        </p:blipFill>
        <p:spPr bwMode="auto">
          <a:xfrm>
            <a:off x="395536" y="1163572"/>
            <a:ext cx="3955386" cy="294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48264" y="4293096"/>
            <a:ext cx="174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Mann et al. 2012, GCA</a:t>
            </a:r>
            <a:endParaRPr lang="de-DE" dirty="0"/>
          </a:p>
        </p:txBody>
      </p:sp>
      <p:pic>
        <p:nvPicPr>
          <p:cNvPr id="6" name="Picture 2" descr="I:\Vorträge und Poster\ACCRETE meeting 2013\Fig. 7 Mann et al.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3572"/>
            <a:ext cx="4072072" cy="29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40866" y="4876359"/>
            <a:ext cx="770814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sz="2000" dirty="0" smtClean="0"/>
              <a:t>HSE </a:t>
            </a:r>
            <a:r>
              <a:rPr lang="de-DE" sz="2000" dirty="0" err="1" smtClean="0"/>
              <a:t>fractionated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high </a:t>
            </a:r>
            <a:r>
              <a:rPr lang="de-DE" sz="2000" dirty="0" err="1" smtClean="0"/>
              <a:t>pressures</a:t>
            </a:r>
            <a:endParaRPr lang="de-DE" sz="2000" dirty="0" smtClean="0"/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de-DE" sz="2000" dirty="0" smtClean="0"/>
          </a:p>
          <a:p>
            <a:pPr>
              <a:lnSpc>
                <a:spcPct val="114000"/>
              </a:lnSpc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dirty="0" err="1" smtClean="0">
                <a:sym typeface="Wingdings" pitchFamily="2" charset="2"/>
              </a:rPr>
              <a:t>Late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veneer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required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explain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observed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mantle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abundances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296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 on </a:t>
            </a:r>
            <a:r>
              <a:rPr lang="de-DE" dirty="0" err="1" smtClean="0"/>
              <a:t>metal</a:t>
            </a:r>
            <a:r>
              <a:rPr lang="de-DE" dirty="0" smtClean="0"/>
              <a:t>–</a:t>
            </a:r>
            <a:r>
              <a:rPr lang="de-DE" dirty="0" err="1" smtClean="0"/>
              <a:t>silicate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2060848"/>
            <a:ext cx="3024336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sz="2000" dirty="0" smtClean="0"/>
              <a:t>Experiments </a:t>
            </a:r>
            <a:r>
              <a:rPr lang="de-DE" sz="2000" dirty="0" err="1" smtClean="0"/>
              <a:t>with</a:t>
            </a:r>
            <a:r>
              <a:rPr lang="de-DE" sz="2000" dirty="0" smtClean="0"/>
              <a:t> S-</a:t>
            </a:r>
            <a:r>
              <a:rPr lang="de-DE" sz="2000" dirty="0" err="1" smtClean="0"/>
              <a:t>bearing</a:t>
            </a:r>
            <a:r>
              <a:rPr lang="de-DE" sz="2000" dirty="0" smtClean="0"/>
              <a:t> </a:t>
            </a:r>
            <a:r>
              <a:rPr lang="de-DE" sz="2000" dirty="0" err="1" smtClean="0"/>
              <a:t>metal</a:t>
            </a:r>
            <a:r>
              <a:rPr lang="de-DE" sz="2000" dirty="0" smtClean="0"/>
              <a:t> </a:t>
            </a:r>
            <a:r>
              <a:rPr lang="de-DE" sz="2000" dirty="0" err="1" smtClean="0"/>
              <a:t>plot</a:t>
            </a:r>
            <a:r>
              <a:rPr lang="de-DE" sz="2000" dirty="0" smtClean="0"/>
              <a:t> </a:t>
            </a:r>
            <a:r>
              <a:rPr lang="de-DE" sz="2000" dirty="0" err="1" smtClean="0"/>
              <a:t>below</a:t>
            </a:r>
            <a:r>
              <a:rPr lang="de-DE" sz="2000" dirty="0" smtClean="0"/>
              <a:t> S-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experiments</a:t>
            </a:r>
            <a:r>
              <a:rPr lang="de-DE" sz="2000" dirty="0" smtClean="0"/>
              <a:t> 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de-DE" sz="2000" dirty="0" err="1" smtClean="0"/>
              <a:t>Pd</a:t>
            </a:r>
            <a:r>
              <a:rPr lang="de-DE" sz="2000" dirty="0" smtClean="0"/>
              <a:t> </a:t>
            </a: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siderophile</a:t>
            </a:r>
            <a:endParaRPr lang="de-DE" sz="2000" dirty="0"/>
          </a:p>
        </p:txBody>
      </p:sp>
      <p:pic>
        <p:nvPicPr>
          <p:cNvPr id="3074" name="Picture 2" descr="I:\Vorträge und Poster\ACCRETE meeting 2013\Mann Fig. 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896545" cy="4550003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Earth‘s</a:t>
            </a:r>
            <a:r>
              <a:rPr lang="de-DE" dirty="0" smtClean="0"/>
              <a:t> </a:t>
            </a:r>
            <a:r>
              <a:rPr lang="de-DE" dirty="0" err="1" smtClean="0"/>
              <a:t>accretion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8024" y="981075"/>
            <a:ext cx="4176465" cy="5616575"/>
          </a:xfrm>
        </p:spPr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sz="2000" dirty="0" err="1" smtClean="0"/>
              <a:t>Hadean</a:t>
            </a:r>
            <a:r>
              <a:rPr lang="de-DE" sz="2000" dirty="0" smtClean="0"/>
              <a:t> matte (O‘Neill 1991)</a:t>
            </a:r>
          </a:p>
          <a:p>
            <a:endParaRPr lang="de-DE" sz="2000" dirty="0"/>
          </a:p>
          <a:p>
            <a:r>
              <a:rPr lang="de-DE" sz="2000" dirty="0" smtClean="0"/>
              <a:t>Mo </a:t>
            </a:r>
            <a:r>
              <a:rPr lang="de-DE" sz="2000" dirty="0" err="1" smtClean="0"/>
              <a:t>and</a:t>
            </a:r>
            <a:r>
              <a:rPr lang="de-DE" sz="2000" dirty="0" smtClean="0"/>
              <a:t> W </a:t>
            </a:r>
            <a:r>
              <a:rPr lang="de-DE" sz="2000" dirty="0" err="1" smtClean="0"/>
              <a:t>abundances</a:t>
            </a:r>
            <a:r>
              <a:rPr lang="de-DE" sz="2000" dirty="0" smtClean="0"/>
              <a:t> </a:t>
            </a:r>
            <a:r>
              <a:rPr lang="de-DE" sz="2000" dirty="0" err="1" smtClean="0"/>
              <a:t>reproduced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S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added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last 10%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core</a:t>
            </a:r>
            <a:r>
              <a:rPr lang="de-DE" sz="2000" dirty="0" smtClean="0"/>
              <a:t> </a:t>
            </a:r>
            <a:r>
              <a:rPr lang="de-DE" sz="2000" dirty="0" err="1" smtClean="0"/>
              <a:t>formation</a:t>
            </a:r>
            <a:r>
              <a:rPr lang="de-DE" sz="2000" dirty="0" smtClean="0"/>
              <a:t> (Wade et al. 2012)</a:t>
            </a:r>
            <a:endParaRPr lang="de-DE" sz="2000" dirty="0"/>
          </a:p>
        </p:txBody>
      </p:sp>
      <p:pic>
        <p:nvPicPr>
          <p:cNvPr id="2050" name="Picture 2" descr="I:\Vorträge und Poster\ACCRETE meeting 2013\Wade 2012 Fig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127525" cy="34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5157192"/>
            <a:ext cx="1759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Wade et al. 2012, GCA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3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HSE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Earth‘s</a:t>
            </a:r>
            <a:r>
              <a:rPr lang="de-DE" dirty="0" smtClean="0"/>
              <a:t> </a:t>
            </a:r>
            <a:r>
              <a:rPr lang="de-DE" dirty="0" err="1" smtClean="0"/>
              <a:t>mantle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5" y="4581128"/>
            <a:ext cx="8425630" cy="2016522"/>
          </a:xfrm>
        </p:spPr>
        <p:txBody>
          <a:bodyPr/>
          <a:lstStyle/>
          <a:p>
            <a:r>
              <a:rPr lang="de-DE" sz="2000" dirty="0" err="1" smtClean="0"/>
              <a:t>Ru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Pd</a:t>
            </a:r>
            <a:r>
              <a:rPr lang="de-DE" sz="2000" dirty="0" smtClean="0"/>
              <a:t> </a:t>
            </a:r>
            <a:r>
              <a:rPr lang="de-DE" sz="2000" dirty="0" err="1" smtClean="0"/>
              <a:t>suprachondritic</a:t>
            </a:r>
            <a:endParaRPr lang="de-DE" sz="2000" dirty="0" smtClean="0"/>
          </a:p>
          <a:p>
            <a:r>
              <a:rPr lang="de-DE" sz="2000" dirty="0" smtClean="0"/>
              <a:t>Most </a:t>
            </a:r>
            <a:r>
              <a:rPr lang="de-DE" sz="2000" dirty="0" err="1" smtClean="0"/>
              <a:t>chalcophile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HSE </a:t>
            </a:r>
          </a:p>
          <a:p>
            <a:endParaRPr lang="de-DE" sz="1400" dirty="0"/>
          </a:p>
          <a:p>
            <a:pPr marL="0" indent="0" algn="ctr">
              <a:buNone/>
            </a:pPr>
            <a:r>
              <a:rPr lang="de-DE" sz="2000" b="1" i="1" dirty="0"/>
              <a:t>Do </a:t>
            </a:r>
            <a:r>
              <a:rPr lang="de-DE" sz="2000" b="1" i="1" dirty="0" err="1"/>
              <a:t>the</a:t>
            </a:r>
            <a:r>
              <a:rPr lang="de-DE" sz="2000" b="1" i="1" dirty="0"/>
              <a:t> </a:t>
            </a:r>
            <a:r>
              <a:rPr lang="de-DE" sz="2000" b="1" i="1" dirty="0" err="1"/>
              <a:t>suprachondritic</a:t>
            </a:r>
            <a:r>
              <a:rPr lang="de-DE" sz="2000" b="1" i="1" dirty="0"/>
              <a:t> </a:t>
            </a:r>
            <a:r>
              <a:rPr lang="de-DE" sz="2000" b="1" i="1" dirty="0" err="1"/>
              <a:t>Pd</a:t>
            </a:r>
            <a:r>
              <a:rPr lang="de-DE" sz="2000" b="1" i="1" dirty="0"/>
              <a:t> </a:t>
            </a:r>
            <a:r>
              <a:rPr lang="de-DE" sz="2000" b="1" i="1" dirty="0" err="1"/>
              <a:t>and</a:t>
            </a:r>
            <a:r>
              <a:rPr lang="de-DE" sz="2000" b="1" i="1" dirty="0"/>
              <a:t> </a:t>
            </a:r>
            <a:r>
              <a:rPr lang="de-DE" sz="2000" b="1" i="1" dirty="0" err="1"/>
              <a:t>Ru</a:t>
            </a:r>
            <a:r>
              <a:rPr lang="de-DE" sz="2000" b="1" i="1" dirty="0"/>
              <a:t> </a:t>
            </a:r>
            <a:r>
              <a:rPr lang="de-DE" sz="2000" b="1" i="1" dirty="0" err="1"/>
              <a:t>result</a:t>
            </a:r>
            <a:r>
              <a:rPr lang="de-DE" sz="2000" b="1" i="1" dirty="0"/>
              <a:t> </a:t>
            </a:r>
            <a:r>
              <a:rPr lang="de-DE" sz="2000" b="1" i="1" dirty="0" err="1"/>
              <a:t>from</a:t>
            </a:r>
            <a:r>
              <a:rPr lang="de-DE" sz="2000" b="1" i="1" dirty="0"/>
              <a:t> S </a:t>
            </a:r>
            <a:r>
              <a:rPr lang="de-DE" sz="2000" b="1" i="1" dirty="0" err="1" smtClean="0"/>
              <a:t>effect</a:t>
            </a:r>
            <a:endParaRPr lang="de-DE" sz="2000" b="1" i="1" dirty="0"/>
          </a:p>
          <a:p>
            <a:pPr marL="0" indent="0" algn="ctr">
              <a:buNone/>
            </a:pPr>
            <a:r>
              <a:rPr lang="de-DE" sz="2000" b="1" i="1" dirty="0"/>
              <a:t>o</a:t>
            </a:r>
            <a:r>
              <a:rPr lang="de-DE" sz="2000" b="1" i="1" dirty="0" smtClean="0"/>
              <a:t>n </a:t>
            </a:r>
            <a:r>
              <a:rPr lang="de-DE" sz="2000" b="1" i="1" dirty="0" err="1" smtClean="0"/>
              <a:t>metal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silicate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partitioning</a:t>
            </a:r>
            <a:r>
              <a:rPr lang="de-DE" sz="2000" b="1" i="1" dirty="0" smtClean="0"/>
              <a:t>?</a:t>
            </a:r>
            <a:endParaRPr lang="de-DE" sz="2000" b="1" i="1" dirty="0"/>
          </a:p>
        </p:txBody>
      </p:sp>
      <p:pic>
        <p:nvPicPr>
          <p:cNvPr id="1026" name="Picture 2" descr="I:\Vorträge und Poster\ACCRETE meeting 2013\PUM-Becker-chondrite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248714" cy="3312368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28067" y="4088105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Becker et al. 2006, GCA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9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Multianvil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09663"/>
            <a:ext cx="8424862" cy="5487987"/>
          </a:xfrm>
        </p:spPr>
        <p:txBody>
          <a:bodyPr/>
          <a:lstStyle/>
          <a:p>
            <a:r>
              <a:rPr lang="de-DE" sz="2000" dirty="0" smtClean="0"/>
              <a:t>Silicate</a:t>
            </a:r>
            <a:r>
              <a:rPr lang="de-DE" sz="2000" dirty="0" smtClean="0"/>
              <a:t>: primitive </a:t>
            </a:r>
            <a:r>
              <a:rPr lang="de-DE" sz="2000" dirty="0" err="1" smtClean="0"/>
              <a:t>mantle</a:t>
            </a:r>
            <a:r>
              <a:rPr lang="de-DE" sz="2000" dirty="0" smtClean="0"/>
              <a:t> </a:t>
            </a:r>
            <a:r>
              <a:rPr lang="de-DE" sz="2000" dirty="0" err="1" smtClean="0"/>
              <a:t>composition</a:t>
            </a:r>
            <a:r>
              <a:rPr lang="de-DE" sz="2000" dirty="0" smtClean="0"/>
              <a:t> (Palme </a:t>
            </a:r>
            <a:r>
              <a:rPr lang="de-DE" sz="2000" dirty="0" err="1" smtClean="0"/>
              <a:t>and</a:t>
            </a:r>
            <a:r>
              <a:rPr lang="de-DE" sz="2000" dirty="0" smtClean="0"/>
              <a:t> O‘Neill, 2003)</a:t>
            </a:r>
          </a:p>
          <a:p>
            <a:pPr lvl="1"/>
            <a:endParaRPr lang="de-DE" sz="2000" dirty="0" smtClean="0"/>
          </a:p>
          <a:p>
            <a:r>
              <a:rPr lang="de-DE" sz="2000" dirty="0" err="1" smtClean="0"/>
              <a:t>Fe-rich</a:t>
            </a:r>
            <a:r>
              <a:rPr lang="de-DE" sz="2000" dirty="0" smtClean="0"/>
              <a:t> </a:t>
            </a:r>
            <a:r>
              <a:rPr lang="de-DE" sz="2000" dirty="0" err="1" smtClean="0"/>
              <a:t>metal</a:t>
            </a:r>
            <a:r>
              <a:rPr lang="de-DE" sz="2000" dirty="0" smtClean="0"/>
              <a:t> </a:t>
            </a:r>
            <a:r>
              <a:rPr lang="de-DE" sz="2000" dirty="0" smtClean="0"/>
              <a:t>			</a:t>
            </a:r>
            <a:endParaRPr lang="de-DE" sz="2000" dirty="0" smtClean="0"/>
          </a:p>
          <a:p>
            <a:r>
              <a:rPr lang="de-DE" sz="2000" dirty="0" smtClean="0"/>
              <a:t>10 </a:t>
            </a:r>
            <a:r>
              <a:rPr lang="de-DE" sz="2000" dirty="0" err="1" smtClean="0"/>
              <a:t>wt</a:t>
            </a:r>
            <a:r>
              <a:rPr lang="de-DE" sz="2000" dirty="0" smtClean="0"/>
              <a:t>. % Pt </a:t>
            </a:r>
            <a:r>
              <a:rPr lang="de-DE" sz="2000" dirty="0" smtClean="0"/>
              <a:t>			</a:t>
            </a:r>
            <a:r>
              <a:rPr lang="de-DE" sz="2000" dirty="0"/>
              <a:t>	T = 2200-2500 °</a:t>
            </a:r>
            <a:r>
              <a:rPr lang="de-DE" sz="2000" dirty="0" smtClean="0"/>
              <a:t>C</a:t>
            </a:r>
            <a:endParaRPr lang="de-DE" sz="2000" dirty="0" smtClean="0"/>
          </a:p>
          <a:p>
            <a:r>
              <a:rPr lang="de-DE" sz="2000" dirty="0" smtClean="0"/>
              <a:t>10 </a:t>
            </a:r>
            <a:r>
              <a:rPr lang="de-DE" sz="2000" dirty="0" err="1" smtClean="0"/>
              <a:t>wt</a:t>
            </a:r>
            <a:r>
              <a:rPr lang="de-DE" sz="2000" dirty="0" smtClean="0"/>
              <a:t>. % </a:t>
            </a:r>
            <a:r>
              <a:rPr lang="de-DE" sz="2000" dirty="0" err="1" smtClean="0"/>
              <a:t>Pd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Ru</a:t>
            </a:r>
            <a:r>
              <a:rPr lang="de-DE" sz="2000" dirty="0" smtClean="0"/>
              <a:t>		</a:t>
            </a:r>
            <a:r>
              <a:rPr lang="de-DE" sz="2000" dirty="0"/>
              <a:t>	P = 6-18 </a:t>
            </a:r>
            <a:r>
              <a:rPr lang="de-DE" sz="2000" dirty="0" err="1" smtClean="0"/>
              <a:t>GPa</a:t>
            </a:r>
            <a:endParaRPr lang="de-DE" sz="2000" dirty="0" smtClean="0"/>
          </a:p>
          <a:p>
            <a:r>
              <a:rPr lang="de-DE" sz="2000" dirty="0" smtClean="0"/>
              <a:t>5-10 </a:t>
            </a:r>
            <a:r>
              <a:rPr lang="de-DE" sz="2000" dirty="0" err="1" smtClean="0"/>
              <a:t>wt</a:t>
            </a:r>
            <a:r>
              <a:rPr lang="de-DE" sz="2000" dirty="0" smtClean="0"/>
              <a:t>. % S</a:t>
            </a:r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1026" name="Picture 2" descr="\\BGI-NAS1\BGI-Public\Laurenz, Vera\mgo octahed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2036"/>
            <a:ext cx="2232248" cy="25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36296" y="6165304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D. Frost</a:t>
            </a:r>
            <a:endParaRPr lang="de-DE" dirty="0"/>
          </a:p>
        </p:txBody>
      </p:sp>
      <p:pic>
        <p:nvPicPr>
          <p:cNvPr id="2051" name="Picture 3" descr="F:\ACCRETE meeting 2013\capsul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4" y="3829348"/>
            <a:ext cx="2003516" cy="20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chichten">
  <a:themeElements>
    <a:clrScheme name="Glasschichten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Glasschich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chichten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chichten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</Words>
  <Application>Microsoft Office PowerPoint</Application>
  <PresentationFormat>Bildschirmpräsentation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Glasschichten</vt:lpstr>
      <vt:lpstr>The effect of sulfur on metal-silicate partitioning of the HSE during core formation</vt:lpstr>
      <vt:lpstr>Volatility trend</vt:lpstr>
      <vt:lpstr>Comparison with chondrites</vt:lpstr>
      <vt:lpstr>Metal silicate partitioning at high T</vt:lpstr>
      <vt:lpstr>Metal silicate partitioning at high P</vt:lpstr>
      <vt:lpstr>Effect of S on metal–silicate partitioning?</vt:lpstr>
      <vt:lpstr>S during Earth‘s accretion</vt:lpstr>
      <vt:lpstr>HSE in the Earth‘s mantle</vt:lpstr>
      <vt:lpstr>Multianvil experiments </vt:lpstr>
      <vt:lpstr>BSE Images</vt:lpstr>
      <vt:lpstr>First results</vt:lpstr>
      <vt:lpstr>Outlook</vt:lpstr>
      <vt:lpstr>PowerPoint-Präsentation</vt:lpstr>
    </vt:vector>
  </TitlesOfParts>
  <Company>Firma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Vera Laurenz</dc:creator>
  <cp:lastModifiedBy>Laurenz</cp:lastModifiedBy>
  <cp:revision>218</cp:revision>
  <dcterms:created xsi:type="dcterms:W3CDTF">2009-05-14T09:49:58Z</dcterms:created>
  <dcterms:modified xsi:type="dcterms:W3CDTF">2013-01-31T00:28:05Z</dcterms:modified>
</cp:coreProperties>
</file>